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71" r:id="rId3"/>
    <p:sldId id="262" r:id="rId4"/>
    <p:sldId id="261" r:id="rId5"/>
    <p:sldId id="277" r:id="rId6"/>
    <p:sldId id="274" r:id="rId7"/>
    <p:sldId id="272" r:id="rId8"/>
    <p:sldId id="263" r:id="rId9"/>
    <p:sldId id="267" r:id="rId10"/>
    <p:sldId id="268" r:id="rId11"/>
    <p:sldId id="270"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DBD"/>
    <a:srgbClr val="1E5288"/>
    <a:srgbClr val="8B0015"/>
    <a:srgbClr val="0C234B"/>
    <a:srgbClr val="81D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85731" autoAdjust="0"/>
  </p:normalViewPr>
  <p:slideViewPr>
    <p:cSldViewPr snapToGrid="0">
      <p:cViewPr varScale="1">
        <p:scale>
          <a:sx n="94" d="100"/>
          <a:sy n="94" d="100"/>
        </p:scale>
        <p:origin x="618" y="90"/>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71618-516B-46CB-BF56-D34D1DAE8487}"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E79D5-7274-4D68-9B62-D4973BA8AEC1}" type="slidenum">
              <a:rPr lang="en-US" smtClean="0"/>
              <a:t>‹#›</a:t>
            </a:fld>
            <a:endParaRPr lang="en-US"/>
          </a:p>
        </p:txBody>
      </p:sp>
    </p:spTree>
    <p:extLst>
      <p:ext uri="{BB962C8B-B14F-4D97-AF65-F5344CB8AC3E}">
        <p14:creationId xmlns:p14="http://schemas.microsoft.com/office/powerpoint/2010/main" val="232370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1406DB24-4D60-4059-A9C9-6C2353806C90}" type="slidenum">
              <a:rPr lang="en-US" smtClean="0"/>
              <a:pPr>
                <a:defRPr/>
              </a:pPr>
              <a:t>1</a:t>
            </a:fld>
            <a:endParaRPr lang="en-US"/>
          </a:p>
        </p:txBody>
      </p:sp>
    </p:spTree>
    <p:extLst>
      <p:ext uri="{BB962C8B-B14F-4D97-AF65-F5344CB8AC3E}">
        <p14:creationId xmlns:p14="http://schemas.microsoft.com/office/powerpoint/2010/main" val="160013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Shared with me that the program has often operated under the following quote.</a:t>
            </a:r>
          </a:p>
          <a:p>
            <a:endParaRPr lang="en-US" b="0" i="0" dirty="0">
              <a:solidFill>
                <a:srgbClr val="0D0D0D"/>
              </a:solidFill>
              <a:effectLst/>
              <a:latin typeface="Söhne"/>
            </a:endParaRPr>
          </a:p>
          <a:p>
            <a:pPr marL="228600" indent="-228600">
              <a:buAutoNum type="arabicPeriod"/>
            </a:pPr>
            <a:r>
              <a:rPr lang="en-US" b="0" i="0" dirty="0">
                <a:solidFill>
                  <a:srgbClr val="0D0D0D"/>
                </a:solidFill>
                <a:effectLst/>
                <a:latin typeface="Söhne"/>
              </a:rPr>
              <a:t>By demonstrating </a:t>
            </a:r>
            <a:r>
              <a:rPr lang="en-US" b="0" i="0" dirty="0" err="1">
                <a:solidFill>
                  <a:srgbClr val="0D0D0D"/>
                </a:solidFill>
                <a:effectLst/>
                <a:latin typeface="Söhne"/>
              </a:rPr>
              <a:t>CatSat’s</a:t>
            </a:r>
            <a:r>
              <a:rPr lang="en-US" b="0" i="0" dirty="0">
                <a:solidFill>
                  <a:srgbClr val="0D0D0D"/>
                </a:solidFill>
                <a:effectLst/>
                <a:latin typeface="Söhne"/>
              </a:rPr>
              <a:t> technologies, we opens the doors to enhanced data transmission capabilities for small satellites. </a:t>
            </a:r>
          </a:p>
          <a:p>
            <a:pPr marL="228600" indent="-228600">
              <a:buAutoNum type="arabicPeriod"/>
            </a:pPr>
            <a:r>
              <a:rPr lang="en-US" b="0" i="0" dirty="0">
                <a:solidFill>
                  <a:srgbClr val="0D0D0D"/>
                </a:solidFill>
                <a:effectLst/>
                <a:latin typeface="Söhne"/>
              </a:rPr>
              <a:t>Further, the data we collect and share with the public will continue to foster collaboration between academia, industry, and government agencies.</a:t>
            </a:r>
          </a:p>
          <a:p>
            <a:pPr marL="228600" indent="-228600">
              <a:buAutoNum type="arabicPeriod"/>
            </a:pPr>
            <a:r>
              <a:rPr lang="en-US" b="0" i="0" dirty="0">
                <a:solidFill>
                  <a:srgbClr val="0D0D0D"/>
                </a:solidFill>
                <a:effectLst/>
                <a:latin typeface="Söhne"/>
              </a:rPr>
              <a:t>Finally, at its core, </a:t>
            </a:r>
            <a:r>
              <a:rPr lang="en-US" b="0" i="0" dirty="0" err="1">
                <a:solidFill>
                  <a:srgbClr val="0D0D0D"/>
                </a:solidFill>
                <a:effectLst/>
                <a:latin typeface="Söhne"/>
              </a:rPr>
              <a:t>CatSat</a:t>
            </a:r>
            <a:r>
              <a:rPr lang="en-US" b="0" i="0" dirty="0">
                <a:solidFill>
                  <a:srgbClr val="0D0D0D"/>
                </a:solidFill>
                <a:effectLst/>
                <a:latin typeface="Söhne"/>
              </a:rPr>
              <a:t> has afforded students the opportunity to work on a real-world, hands-on project, training the next generation of scientists and engineers.</a:t>
            </a:r>
            <a:endParaRPr lang="en-US" dirty="0"/>
          </a:p>
        </p:txBody>
      </p:sp>
      <p:sp>
        <p:nvSpPr>
          <p:cNvPr id="4" name="Slide Number Placeholder 3"/>
          <p:cNvSpPr>
            <a:spLocks noGrp="1"/>
          </p:cNvSpPr>
          <p:nvPr>
            <p:ph type="sldNum" sz="quarter" idx="5"/>
          </p:nvPr>
        </p:nvSpPr>
        <p:spPr/>
        <p:txBody>
          <a:bodyPr/>
          <a:lstStyle/>
          <a:p>
            <a:fld id="{E04E79D5-7274-4D68-9B62-D4973BA8AEC1}" type="slidenum">
              <a:rPr lang="en-US" smtClean="0"/>
              <a:t>10</a:t>
            </a:fld>
            <a:endParaRPr lang="en-US"/>
          </a:p>
        </p:txBody>
      </p:sp>
    </p:spTree>
    <p:extLst>
      <p:ext uri="{BB962C8B-B14F-4D97-AF65-F5344CB8AC3E}">
        <p14:creationId xmlns:p14="http://schemas.microsoft.com/office/powerpoint/2010/main" val="141967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E79D5-7274-4D68-9B62-D4973BA8AEC1}" type="slidenum">
              <a:rPr lang="en-US" smtClean="0"/>
              <a:t>11</a:t>
            </a:fld>
            <a:endParaRPr lang="en-US"/>
          </a:p>
        </p:txBody>
      </p:sp>
    </p:spTree>
    <p:extLst>
      <p:ext uri="{BB962C8B-B14F-4D97-AF65-F5344CB8AC3E}">
        <p14:creationId xmlns:p14="http://schemas.microsoft.com/office/powerpoint/2010/main" val="293441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1406DB24-4D60-4059-A9C9-6C2353806C90}" type="slidenum">
              <a:rPr lang="en-US" smtClean="0"/>
              <a:pPr>
                <a:defRPr/>
              </a:pPr>
              <a:t>12</a:t>
            </a:fld>
            <a:endParaRPr lang="en-US"/>
          </a:p>
        </p:txBody>
      </p:sp>
    </p:spTree>
    <p:extLst>
      <p:ext uri="{BB962C8B-B14F-4D97-AF65-F5344CB8AC3E}">
        <p14:creationId xmlns:p14="http://schemas.microsoft.com/office/powerpoint/2010/main" val="307760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Small satellites currently face limitations in their communication capabilities due to size and mass constraints imparted on these systems. </a:t>
            </a:r>
          </a:p>
          <a:p>
            <a:pPr marL="171450" indent="-171450">
              <a:buFont typeface="Arial" panose="020B0604020202020204" pitchFamily="34" charset="0"/>
              <a:buChar char="•"/>
            </a:pPr>
            <a:r>
              <a:rPr lang="en-US" sz="1000" dirty="0"/>
              <a:t>Typical small satellite antennas are rigid and occupy a large volume of space. These antennas typically have limited gain </a:t>
            </a:r>
            <a:r>
              <a:rPr lang="en-US" sz="1000" i="1" dirty="0"/>
              <a:t>(the deg. to which an antenna concentrates/absorbs radiated/incident power to/from a direction) </a:t>
            </a:r>
            <a:r>
              <a:rPr lang="en-US" sz="1000" dirty="0"/>
              <a:t>and effective bandwidth.</a:t>
            </a:r>
          </a:p>
          <a:p>
            <a:pPr marL="171450" indent="-171450">
              <a:buFont typeface="Arial" panose="020B0604020202020204" pitchFamily="34" charset="0"/>
              <a:buChar char="•"/>
            </a:pPr>
            <a:r>
              <a:rPr lang="en-US" sz="1000" dirty="0"/>
              <a:t>Inflatable antenna systems, such as </a:t>
            </a:r>
            <a:r>
              <a:rPr lang="en-US" sz="1000" dirty="0" err="1"/>
              <a:t>CatSat’s</a:t>
            </a:r>
            <a:r>
              <a:rPr lang="en-US" sz="1000" dirty="0"/>
              <a:t>, can be packed in a small volume and provide greater gain and bandwidth capabilities, resulting in transfer of high data volumes at high data rates. </a:t>
            </a:r>
          </a:p>
          <a:p>
            <a:pPr marL="628650" lvl="1" indent="-171450">
              <a:buFont typeface="Courier New" panose="02070309020205020404" pitchFamily="49" charset="0"/>
              <a:buChar char="o"/>
            </a:pPr>
            <a:r>
              <a:rPr lang="en-US" sz="1000" dirty="0" err="1"/>
              <a:t>CatSat’s</a:t>
            </a:r>
            <a:r>
              <a:rPr lang="en-US" sz="1000" dirty="0"/>
              <a:t> inflatable antenna is expected to provide up to 50 Mbps (megabits per second) downlink speeds from LEO via X-band frequencies (~10.47 GHz).</a:t>
            </a:r>
          </a:p>
          <a:p>
            <a:pPr marL="0" indent="0">
              <a:buFont typeface="Arial" panose="020B0604020202020204" pitchFamily="34" charset="0"/>
              <a:buNone/>
            </a:pPr>
            <a:endParaRPr lang="en-US" sz="1000" dirty="0"/>
          </a:p>
          <a:p>
            <a:pPr marL="0" indent="0">
              <a:buFont typeface="Arial" panose="020B0604020202020204" pitchFamily="34" charset="0"/>
              <a:buNone/>
            </a:pPr>
            <a:r>
              <a:rPr lang="en-US" sz="1000" dirty="0"/>
              <a:t>---------------------------------------------------------------------------------------------------------------------------------------------------------------------------------------------------------------------------------------</a:t>
            </a:r>
          </a:p>
          <a:p>
            <a:pPr marL="171450" indent="-171450">
              <a:buFont typeface="Arial" panose="020B0604020202020204" pitchFamily="34" charset="0"/>
              <a:buChar char="•"/>
            </a:pPr>
            <a:r>
              <a:rPr lang="en-US" sz="1000" dirty="0"/>
              <a:t>Note: </a:t>
            </a:r>
            <a:r>
              <a:rPr lang="en-US" sz="1000" dirty="0" err="1"/>
              <a:t>CatSat’s</a:t>
            </a:r>
            <a:r>
              <a:rPr lang="en-US" sz="1000" dirty="0"/>
              <a:t> inflatable antenna is made of Mylar film with one hemisphere metallized and the other half clear. </a:t>
            </a:r>
          </a:p>
        </p:txBody>
      </p:sp>
      <p:sp>
        <p:nvSpPr>
          <p:cNvPr id="4" name="Slide Number Placeholder 3"/>
          <p:cNvSpPr>
            <a:spLocks noGrp="1"/>
          </p:cNvSpPr>
          <p:nvPr>
            <p:ph type="sldNum" sz="quarter" idx="5"/>
          </p:nvPr>
        </p:nvSpPr>
        <p:spPr/>
        <p:txBody>
          <a:bodyPr/>
          <a:lstStyle/>
          <a:p>
            <a:fld id="{E04E79D5-7274-4D68-9B62-D4973BA8AEC1}" type="slidenum">
              <a:rPr lang="en-US" smtClean="0"/>
              <a:t>2</a:t>
            </a:fld>
            <a:endParaRPr lang="en-US"/>
          </a:p>
        </p:txBody>
      </p:sp>
    </p:spTree>
    <p:extLst>
      <p:ext uri="{BB962C8B-B14F-4D97-AF65-F5344CB8AC3E}">
        <p14:creationId xmlns:p14="http://schemas.microsoft.com/office/powerpoint/2010/main" val="346174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November 2022, </a:t>
            </a:r>
            <a:r>
              <a:rPr lang="en-US" dirty="0" err="1"/>
              <a:t>CatSat</a:t>
            </a:r>
            <a:r>
              <a:rPr lang="en-US" dirty="0"/>
              <a:t> has been fully qualified and ready for launch. </a:t>
            </a:r>
          </a:p>
          <a:p>
            <a:pPr marL="171450" indent="-171450">
              <a:buFont typeface="Arial" panose="020B0604020202020204" pitchFamily="34" charset="0"/>
              <a:buChar char="•"/>
            </a:pPr>
            <a:r>
              <a:rPr lang="en-US" dirty="0"/>
              <a:t>If you’ve been to a few of these symposiums, you’ve probably seen various iterations of this presentation at this point. </a:t>
            </a:r>
          </a:p>
          <a:p>
            <a:pPr marL="171450" indent="-171450">
              <a:buFont typeface="Arial" panose="020B0604020202020204" pitchFamily="34" charset="0"/>
              <a:buChar char="•"/>
            </a:pPr>
            <a:r>
              <a:rPr lang="en-US" dirty="0"/>
              <a:t>However, we are anticipating a very near integration and launch date, which means the team is focusing their efforts on three areas of the program including mission operations, science operations, and ground station construction. </a:t>
            </a:r>
          </a:p>
          <a:p>
            <a:pPr marL="171450" indent="-171450">
              <a:buFont typeface="Arial" panose="020B0604020202020204" pitchFamily="34" charset="0"/>
              <a:buChar char="•"/>
            </a:pPr>
            <a:r>
              <a:rPr lang="en-US" dirty="0"/>
              <a:t>Across all three areas, it’s been largely a collaborative effort, but my focus for this year was on ground station construction and defining our science operations. </a:t>
            </a:r>
          </a:p>
        </p:txBody>
      </p:sp>
      <p:sp>
        <p:nvSpPr>
          <p:cNvPr id="4" name="Slide Number Placeholder 3"/>
          <p:cNvSpPr>
            <a:spLocks noGrp="1"/>
          </p:cNvSpPr>
          <p:nvPr>
            <p:ph type="sldNum" sz="quarter" idx="5"/>
          </p:nvPr>
        </p:nvSpPr>
        <p:spPr/>
        <p:txBody>
          <a:bodyPr/>
          <a:lstStyle/>
          <a:p>
            <a:fld id="{E04E79D5-7274-4D68-9B62-D4973BA8AEC1}" type="slidenum">
              <a:rPr lang="en-US" smtClean="0"/>
              <a:t>3</a:t>
            </a:fld>
            <a:endParaRPr lang="en-US"/>
          </a:p>
        </p:txBody>
      </p:sp>
    </p:spTree>
    <p:extLst>
      <p:ext uri="{BB962C8B-B14F-4D97-AF65-F5344CB8AC3E}">
        <p14:creationId xmlns:p14="http://schemas.microsoft.com/office/powerpoint/2010/main" val="1854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Before I jump into those activities, I wanted to provide a brief overview of </a:t>
            </a:r>
            <a:r>
              <a:rPr lang="en-US" b="0" dirty="0" err="1"/>
              <a:t>CatSat’s</a:t>
            </a:r>
            <a:r>
              <a:rPr lang="en-US" b="0" dirty="0"/>
              <a:t> concept of operations as a framework for you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From the steps that you see here in the </a:t>
            </a:r>
            <a:r>
              <a:rPr lang="en-US" b="0" dirty="0" err="1"/>
              <a:t>ConOps</a:t>
            </a:r>
            <a:r>
              <a:rPr lang="en-US" b="0" dirty="0"/>
              <a:t>, I’ve highlighted our command-and-control UHF GS and our downlink X-band GS. The reason being is that before we can execute any of our initial operations, we need a way to communicate with our satellite and receive its data, which is achieved through our ground stations. </a:t>
            </a:r>
          </a:p>
          <a:p>
            <a:pPr marL="0" indent="0">
              <a:buFont typeface="Arial" panose="020B0604020202020204" pitchFamily="34" charset="0"/>
              <a:buNone/>
            </a:pPr>
            <a:r>
              <a:rPr lang="en-US" dirty="0"/>
              <a:t>--------------------------------------------------------------------------------------------------------------------------------------------------------</a:t>
            </a:r>
          </a:p>
          <a:p>
            <a:pPr marL="0" indent="0">
              <a:buFont typeface="Arial" panose="020B0604020202020204" pitchFamily="34" charset="0"/>
              <a:buNone/>
            </a:pPr>
            <a:r>
              <a:rPr lang="en-US" b="1" dirty="0"/>
              <a:t>Back-up:</a:t>
            </a:r>
          </a:p>
          <a:p>
            <a:pPr marL="171450" indent="-171450">
              <a:buFont typeface="Arial" panose="020B0604020202020204" pitchFamily="34" charset="0"/>
              <a:buChar char="•"/>
            </a:pPr>
            <a:r>
              <a:rPr lang="en-US" strike="noStrike" dirty="0"/>
              <a:t>Generally speaking, after </a:t>
            </a:r>
            <a:r>
              <a:rPr lang="en-US" strike="noStrike" dirty="0" err="1"/>
              <a:t>CatSat</a:t>
            </a:r>
            <a:r>
              <a:rPr lang="en-US" strike="noStrike" dirty="0"/>
              <a:t> separates from the launch vehicle, we will power on the onboard flight computer and deploy solar panels and the UHF antennas to establish ground comms. </a:t>
            </a:r>
          </a:p>
          <a:p>
            <a:pPr marL="171450" indent="-171450">
              <a:buFont typeface="Arial" panose="020B0604020202020204" pitchFamily="34" charset="0"/>
              <a:buChar char="•"/>
            </a:pPr>
            <a:r>
              <a:rPr lang="en-US" strike="noStrike" dirty="0"/>
              <a:t>We will attempt to take our first on-orbit picture and continue health checkouts until are systems are operational.</a:t>
            </a:r>
          </a:p>
          <a:p>
            <a:pPr marL="171450" indent="-171450">
              <a:buFont typeface="Arial" panose="020B0604020202020204" pitchFamily="34" charset="0"/>
              <a:buChar char="•"/>
            </a:pPr>
            <a:r>
              <a:rPr lang="en-US" strike="noStrike" dirty="0"/>
              <a:t>Following, we will test several instruments including the </a:t>
            </a:r>
            <a:r>
              <a:rPr lang="en-US" strike="noStrike" dirty="0" err="1"/>
              <a:t>HDCam</a:t>
            </a:r>
            <a:r>
              <a:rPr lang="en-US" strike="noStrike" dirty="0"/>
              <a:t> and downlinking high-definition images of Earth through a 10GHz patch antenna.  If functional, the WSPR antenna (Weak Signal Propagation Reporter) will deploy and detect (high-frequency) HF signals from amateur radio stations. The data from the WSPR antenna will also be downlinked initially through the 10 GHz patch antenna. </a:t>
            </a:r>
          </a:p>
          <a:p>
            <a:pPr marL="171450" indent="-171450">
              <a:buFont typeface="Arial" panose="020B0604020202020204" pitchFamily="34" charset="0"/>
              <a:buChar char="•"/>
            </a:pPr>
            <a:r>
              <a:rPr lang="en-US" strike="noStrike" dirty="0"/>
              <a:t>After all previous systems are checked out, the inflatable antenna will be deployed last, and all data will be downlinked by the inflatable antenna instead of the 10 GHz patch antenna. </a:t>
            </a:r>
          </a:p>
          <a:p>
            <a:pPr marL="0" indent="0">
              <a:buFont typeface="Arial" panose="020B0604020202020204" pitchFamily="34" charset="0"/>
              <a:buNone/>
            </a:pPr>
            <a:r>
              <a:rPr lang="en-US" dirty="0"/>
              <a:t>---------------------------------------------------------------------------------------------------------------------------------------------------------</a:t>
            </a:r>
            <a:r>
              <a:rPr lang="en-US" b="1" dirty="0"/>
              <a:t>Note: </a:t>
            </a:r>
            <a:r>
              <a:rPr lang="en-US" dirty="0"/>
              <a:t>The WSPR antenna is designed to detect WSPR signals from amateur radio stations across the world. WSPR transmissions typically consist of the location of the transmission and the power of the device transmitting the signal. We can compare the transmitted information with the way the signal actually arrives at </a:t>
            </a:r>
            <a:r>
              <a:rPr lang="en-US" dirty="0" err="1"/>
              <a:t>CatSat’s</a:t>
            </a:r>
            <a:r>
              <a:rPr lang="en-US" dirty="0"/>
              <a:t> receiver.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4E79D5-7274-4D68-9B62-D4973BA8AEC1}" type="slidenum">
              <a:rPr lang="en-US" smtClean="0"/>
              <a:t>4</a:t>
            </a:fld>
            <a:endParaRPr lang="en-US"/>
          </a:p>
        </p:txBody>
      </p:sp>
    </p:spTree>
    <p:extLst>
      <p:ext uri="{BB962C8B-B14F-4D97-AF65-F5344CB8AC3E}">
        <p14:creationId xmlns:p14="http://schemas.microsoft.com/office/powerpoint/2010/main" val="291410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UHF communications concern sending commands to </a:t>
            </a:r>
            <a:r>
              <a:rPr lang="en-US" dirty="0" err="1"/>
              <a:t>CatSat</a:t>
            </a:r>
            <a:r>
              <a:rPr lang="en-US" dirty="0"/>
              <a:t> and receiving the satellite’s telemetry data (data that travels from a spacecraft to Earth, this can reveal attitude data, power usage, images from the metrology cameras (positioned to see edges of the inflatable antenna). The downlink and uplink frequency for UHF communications with </a:t>
            </a:r>
            <a:r>
              <a:rPr lang="en-US" dirty="0" err="1"/>
              <a:t>CatSat</a:t>
            </a:r>
            <a:r>
              <a:rPr lang="en-US" dirty="0"/>
              <a:t> is 437.185 </a:t>
            </a:r>
            <a:r>
              <a:rPr lang="en-US" dirty="0" err="1"/>
              <a:t>MHz.</a:t>
            </a:r>
            <a:endParaRPr lang="en-US" dirty="0"/>
          </a:p>
          <a:p>
            <a:pPr marL="171450" indent="-171450">
              <a:buFont typeface="Arial" panose="020B0604020202020204" pitchFamily="34" charset="0"/>
              <a:buChar char="•"/>
            </a:pPr>
            <a:r>
              <a:rPr lang="en-US" dirty="0"/>
              <a:t>Until recently, Radio Ranch had been the primary UHF GS for the program, which is pictured above.</a:t>
            </a:r>
          </a:p>
          <a:p>
            <a:pPr marL="171450" indent="-171450">
              <a:buFont typeface="Arial" panose="020B0604020202020204" pitchFamily="34" charset="0"/>
              <a:buChar char="•"/>
            </a:pPr>
            <a:r>
              <a:rPr lang="en-US" dirty="0"/>
              <a:t>This station serves as the reference UHF GS for our new primary GS at the ARB. </a:t>
            </a:r>
            <a:endParaRPr lang="en-US" b="1" dirty="0"/>
          </a:p>
          <a:p>
            <a:pPr marL="0" indent="0">
              <a:buFont typeface="Arial" panose="020B0604020202020204" pitchFamily="34" charset="0"/>
              <a:buNone/>
            </a:pPr>
            <a:r>
              <a:rPr lang="en-US" b="0" dirty="0"/>
              <a:t>--------------------------------------------------------------------------------------------------------------------------------------</a:t>
            </a:r>
          </a:p>
          <a:p>
            <a:pPr marL="0" indent="0">
              <a:buFont typeface="Arial" panose="020B0604020202020204" pitchFamily="34" charset="0"/>
              <a:buNone/>
            </a:pPr>
            <a:r>
              <a:rPr lang="en-US" b="1" dirty="0"/>
              <a:t>Back-up:</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Two operations concerning UHF communications:</a:t>
            </a:r>
          </a:p>
          <a:p>
            <a:pPr marL="171450" indent="-171450">
              <a:buFont typeface="Arial" panose="020B0604020202020204" pitchFamily="34" charset="0"/>
              <a:buChar char="•"/>
            </a:pPr>
            <a:r>
              <a:rPr lang="en-US" dirty="0"/>
              <a:t>Telemetry data from the onboard flight computer is modulated into a UHF signal by the onboard radio (AX-100 operating between 435-438 MHz) and transmitted by the satellite’s UHF antenna.</a:t>
            </a:r>
          </a:p>
          <a:p>
            <a:pPr marL="171450" indent="-171450">
              <a:buFont typeface="Arial" panose="020B0604020202020204" pitchFamily="34" charset="0"/>
              <a:buChar char="•"/>
            </a:pPr>
            <a:r>
              <a:rPr lang="en-US" dirty="0"/>
              <a:t>Signals from the ground like software updates and telecommands are transmitted to the satellite and received by its UHF antenna, which is also demodulated by its onboard radio.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t>
            </a:r>
            <a:endParaRPr lang="en-US" dirty="0"/>
          </a:p>
          <a:p>
            <a:pPr marL="0" indent="0">
              <a:buFont typeface="Arial" panose="020B0604020202020204" pitchFamily="34" charset="0"/>
              <a:buNone/>
            </a:pPr>
            <a:r>
              <a:rPr lang="en-US" dirty="0"/>
              <a:t>Essential Contents Inside Rack:</a:t>
            </a:r>
          </a:p>
          <a:p>
            <a:pPr marL="171450" indent="-171450">
              <a:buFont typeface="Arial" panose="020B0604020202020204" pitchFamily="34" charset="0"/>
              <a:buChar char="•"/>
            </a:pPr>
            <a:r>
              <a:rPr lang="en-US" dirty="0"/>
              <a:t>GS100 Radio - Primary radio to communicate with the spacecraft</a:t>
            </a:r>
          </a:p>
          <a:p>
            <a:pPr marL="171450" indent="-171450">
              <a:buFont typeface="Arial" panose="020B0604020202020204" pitchFamily="34" charset="0"/>
              <a:buChar char="•"/>
            </a:pPr>
            <a:r>
              <a:rPr lang="en-US" dirty="0"/>
              <a:t>Green Heron Controller - Alt/Az controller for the antenna pointing. Provides control signals and power for the rotators.</a:t>
            </a:r>
          </a:p>
          <a:p>
            <a:pPr marL="171450" indent="-171450">
              <a:buFont typeface="Arial" panose="020B0604020202020204" pitchFamily="34" charset="0"/>
              <a:buChar char="•"/>
            </a:pPr>
            <a:r>
              <a:rPr lang="en-US" dirty="0"/>
              <a:t>Station Computer - Operation hub for the station, handles data forwarding and external connections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Auxiliary Contents Inside Rack:</a:t>
            </a:r>
          </a:p>
          <a:p>
            <a:pPr marL="285750" indent="-285750">
              <a:buFont typeface="Arial" panose="020B0604020202020204" pitchFamily="34" charset="0"/>
              <a:buChar char="•"/>
            </a:pPr>
            <a:r>
              <a:rPr lang="en-US" sz="1200" dirty="0" err="1">
                <a:effectLst/>
                <a:latin typeface="Times New Roman" panose="02020603050405020304" pitchFamily="18" charset="0"/>
                <a:ea typeface="Times New Roman" panose="02020603050405020304" pitchFamily="18" charset="0"/>
              </a:rPr>
              <a:t>SatNOGS</a:t>
            </a:r>
            <a:r>
              <a:rPr lang="en-US" sz="1200" dirty="0">
                <a:effectLst/>
                <a:latin typeface="Times New Roman" panose="02020603050405020304" pitchFamily="18" charset="0"/>
                <a:ea typeface="Times New Roman" panose="02020603050405020304" pitchFamily="18" charset="0"/>
              </a:rPr>
              <a:t> Computer - Computer to connect this ground station to the </a:t>
            </a:r>
            <a:r>
              <a:rPr lang="en-US" sz="1200" dirty="0" err="1">
                <a:effectLst/>
                <a:latin typeface="Times New Roman" panose="02020603050405020304" pitchFamily="18" charset="0"/>
                <a:ea typeface="Times New Roman" panose="02020603050405020304" pitchFamily="18" charset="0"/>
              </a:rPr>
              <a:t>SatNOGS</a:t>
            </a:r>
            <a:r>
              <a:rPr lang="en-US" sz="1200" dirty="0">
                <a:effectLst/>
                <a:latin typeface="Times New Roman" panose="02020603050405020304" pitchFamily="18" charset="0"/>
                <a:ea typeface="Times New Roman" panose="02020603050405020304" pitchFamily="18" charset="0"/>
              </a:rPr>
              <a:t> network</a:t>
            </a:r>
            <a:endParaRPr lang="en-US" sz="1200" dirty="0">
              <a:effectLst/>
              <a:latin typeface="Arial" panose="020B0604020202020204" pitchFamily="34" charset="0"/>
              <a:ea typeface="Arial" panose="020B0604020202020204" pitchFamily="34" charset="0"/>
            </a:endParaRPr>
          </a:p>
          <a:p>
            <a:pPr marL="285750" marR="0" indent="-285750">
              <a:lnSpc>
                <a:spcPct val="115000"/>
              </a:lnSpc>
              <a:spcBef>
                <a:spcPts val="0"/>
              </a:spcBef>
              <a:spcAft>
                <a:spcPts val="0"/>
              </a:spcAft>
              <a:buFont typeface="Arial" panose="020B0604020202020204" pitchFamily="34" charset="0"/>
              <a:buChar char="•"/>
            </a:pPr>
            <a:r>
              <a:rPr lang="en-US" sz="1200" dirty="0" err="1">
                <a:effectLst/>
                <a:latin typeface="Times New Roman" panose="02020603050405020304" pitchFamily="18" charset="0"/>
                <a:ea typeface="Times New Roman" panose="02020603050405020304" pitchFamily="18" charset="0"/>
              </a:rPr>
              <a:t>HackRF</a:t>
            </a:r>
            <a:r>
              <a:rPr lang="en-US" sz="1200" dirty="0">
                <a:effectLst/>
                <a:latin typeface="Times New Roman" panose="02020603050405020304" pitchFamily="18" charset="0"/>
                <a:ea typeface="Times New Roman" panose="02020603050405020304" pitchFamily="18" charset="0"/>
              </a:rPr>
              <a:t> SDR - Software defined radio for the </a:t>
            </a:r>
            <a:r>
              <a:rPr lang="en-US" sz="1200" dirty="0" err="1">
                <a:effectLst/>
                <a:latin typeface="Times New Roman" panose="02020603050405020304" pitchFamily="18" charset="0"/>
                <a:ea typeface="Times New Roman" panose="02020603050405020304" pitchFamily="18" charset="0"/>
              </a:rPr>
              <a:t>SatNOGS</a:t>
            </a:r>
            <a:r>
              <a:rPr lang="en-US" sz="1200" dirty="0">
                <a:effectLst/>
                <a:latin typeface="Times New Roman" panose="02020603050405020304" pitchFamily="18" charset="0"/>
                <a:ea typeface="Times New Roman" panose="02020603050405020304" pitchFamily="18" charset="0"/>
              </a:rPr>
              <a:t> computer</a:t>
            </a:r>
            <a:endParaRPr lang="en-US" sz="1200" dirty="0">
              <a:effectLst/>
              <a:latin typeface="Arial" panose="020B0604020202020204" pitchFamily="34" charset="0"/>
              <a:ea typeface="Arial" panose="020B0604020202020204" pitchFamily="34" charset="0"/>
            </a:endParaRP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Reflected Power Meter - Measurement device for antenna functionality</a:t>
            </a:r>
          </a:p>
          <a:p>
            <a:pPr marL="285750" marR="0" indent="-285750">
              <a:lnSpc>
                <a:spcPct val="115000"/>
              </a:lnSpc>
              <a:spcBef>
                <a:spcPts val="0"/>
              </a:spcBef>
              <a:spcAft>
                <a:spcPts val="0"/>
              </a:spcAft>
              <a:buFont typeface="Arial" panose="020B0604020202020204" pitchFamily="34" charset="0"/>
              <a:buChar char="•"/>
            </a:pPr>
            <a:r>
              <a:rPr lang="en-US" sz="1200" dirty="0" err="1">
                <a:effectLst/>
                <a:latin typeface="Times New Roman" panose="02020603050405020304" pitchFamily="18" charset="0"/>
                <a:ea typeface="Arial" panose="020B0604020202020204" pitchFamily="34" charset="0"/>
              </a:rPr>
              <a:t>Ayecka</a:t>
            </a:r>
            <a:r>
              <a:rPr lang="en-US" sz="1200" dirty="0">
                <a:effectLst/>
                <a:latin typeface="Times New Roman" panose="02020603050405020304" pitchFamily="18" charset="0"/>
                <a:ea typeface="Arial" panose="020B0604020202020204" pitchFamily="34" charset="0"/>
              </a:rPr>
              <a:t> Demodulator – demodulate downlinked data through x-band</a:t>
            </a:r>
          </a:p>
          <a:p>
            <a:pPr marL="0" marR="0" indent="0">
              <a:lnSpc>
                <a:spcPct val="115000"/>
              </a:lnSpc>
              <a:spcBef>
                <a:spcPts val="0"/>
              </a:spcBef>
              <a:spcAft>
                <a:spcPts val="0"/>
              </a:spcAft>
              <a:buFont typeface="Arial" panose="020B0604020202020204" pitchFamily="34" charset="0"/>
              <a:buNone/>
            </a:pPr>
            <a:endParaRPr lang="en-US" sz="1200" dirty="0">
              <a:effectLst/>
              <a:latin typeface="Times New Roman" panose="02020603050405020304" pitchFamily="18" charset="0"/>
              <a:ea typeface="Arial" panose="020B0604020202020204" pitchFamily="34" charset="0"/>
            </a:endParaRPr>
          </a:p>
          <a:p>
            <a:pPr marL="0" marR="0" indent="0">
              <a:lnSpc>
                <a:spcPct val="115000"/>
              </a:lnSpc>
              <a:spcBef>
                <a:spcPts val="0"/>
              </a:spcBef>
              <a:spcAft>
                <a:spcPts val="0"/>
              </a:spcAft>
              <a:buFont typeface="Arial" panose="020B0604020202020204" pitchFamily="34" charset="0"/>
              <a:buNone/>
            </a:pPr>
            <a:r>
              <a:rPr lang="en-US" sz="1200" dirty="0">
                <a:effectLst/>
                <a:latin typeface="Times New Roman" panose="02020603050405020304" pitchFamily="18" charset="0"/>
                <a:ea typeface="Arial" panose="020B0604020202020204" pitchFamily="34" charset="0"/>
              </a:rPr>
              <a:t>Description of Cabling:</a:t>
            </a: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Alt(El)/Az Cable Bundle - Thick cable bundle connecting power and control between the Green Heron and the antennas. Cable is estimated to be approximately 1-2 inches in diameter. One cable bundle carries both sets of cables</a:t>
            </a:r>
            <a:endParaRPr lang="en-US" sz="1200" dirty="0">
              <a:effectLst/>
              <a:latin typeface="Arial" panose="020B0604020202020204" pitchFamily="34" charset="0"/>
              <a:ea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2 Runs of LMR400 RF cable - One for each Yagi antenna, both connected directly to the GS100</a:t>
            </a:r>
            <a:endParaRPr lang="en-US" sz="1200" dirty="0">
              <a:effectLst/>
              <a:latin typeface="Arial" panose="020B0604020202020204" pitchFamily="34" charset="0"/>
              <a:ea typeface="Arial" panose="020B0604020202020204" pitchFamily="34" charset="0"/>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04E79D5-7274-4D68-9B62-D4973BA8AEC1}" type="slidenum">
              <a:rPr lang="en-US" smtClean="0"/>
              <a:t>5</a:t>
            </a:fld>
            <a:endParaRPr lang="en-US"/>
          </a:p>
        </p:txBody>
      </p:sp>
    </p:spTree>
    <p:extLst>
      <p:ext uri="{BB962C8B-B14F-4D97-AF65-F5344CB8AC3E}">
        <p14:creationId xmlns:p14="http://schemas.microsoft.com/office/powerpoint/2010/main" val="48224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Assembling the UHF GS at the ARB has been a collaborative effort across our student team. </a:t>
            </a:r>
          </a:p>
          <a:p>
            <a:pPr marL="171450" indent="-171450">
              <a:buFont typeface="Arial" panose="020B0604020202020204" pitchFamily="34" charset="0"/>
              <a:buChar char="•"/>
            </a:pPr>
            <a:r>
              <a:rPr lang="en-US" dirty="0"/>
              <a:t>The initial assembly of the antenna was completed this past summer by several students, including Shae Henley, Bridget Zimmerman, Hailey Davis, and Walter </a:t>
            </a:r>
            <a:r>
              <a:rPr lang="en-US" dirty="0" err="1"/>
              <a:t>Rahmer</a:t>
            </a:r>
            <a:r>
              <a:rPr lang="en-US" dirty="0"/>
              <a:t>.</a:t>
            </a:r>
          </a:p>
          <a:p>
            <a:pPr marL="171450" indent="-171450">
              <a:buFont typeface="Arial" panose="020B0604020202020204" pitchFamily="34" charset="0"/>
              <a:buChar char="•"/>
            </a:pPr>
            <a:r>
              <a:rPr lang="en-US" dirty="0"/>
              <a:t>Following, students worked together to complete tests with the elevation and azimuth rotors, assembling tower parts, and connecting remaining components such as the cables and LNA. </a:t>
            </a:r>
          </a:p>
          <a:p>
            <a:pPr marL="171450" indent="-171450">
              <a:buFont typeface="Arial" panose="020B0604020202020204" pitchFamily="34" charset="0"/>
              <a:buChar char="•"/>
            </a:pPr>
            <a:r>
              <a:rPr lang="en-US" dirty="0"/>
              <a:t>Current work is now focused on finishing the control room set-up and verifying the antenna system’s total functionality.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t>
            </a:r>
          </a:p>
          <a:p>
            <a:pPr marL="0" indent="0">
              <a:buFont typeface="Arial" panose="020B0604020202020204" pitchFamily="34" charset="0"/>
              <a:buNone/>
            </a:pPr>
            <a:r>
              <a:rPr lang="en-US" b="1" dirty="0"/>
              <a:t>Note: </a:t>
            </a:r>
            <a:r>
              <a:rPr lang="en-US" dirty="0"/>
              <a:t>Rather than having two separate horizontal and vertical </a:t>
            </a:r>
            <a:r>
              <a:rPr lang="en-US" dirty="0" err="1"/>
              <a:t>yagi</a:t>
            </a:r>
            <a:r>
              <a:rPr lang="en-US" dirty="0"/>
              <a:t> antennas, we have just one circularly polarized </a:t>
            </a:r>
            <a:r>
              <a:rPr lang="en-US" dirty="0" err="1"/>
              <a:t>yagi</a:t>
            </a:r>
            <a:r>
              <a:rPr lang="en-US" dirty="0"/>
              <a:t> antenna, effectively combining the horizontal and vertical elements together. Circular polarization helps to mitigate signal loss caused by changes in polarization orientation due to the satellite's movement and rotation.</a:t>
            </a:r>
          </a:p>
        </p:txBody>
      </p:sp>
      <p:sp>
        <p:nvSpPr>
          <p:cNvPr id="4" name="Slide Number Placeholder 3"/>
          <p:cNvSpPr>
            <a:spLocks noGrp="1"/>
          </p:cNvSpPr>
          <p:nvPr>
            <p:ph type="sldNum" sz="quarter" idx="5"/>
          </p:nvPr>
        </p:nvSpPr>
        <p:spPr/>
        <p:txBody>
          <a:bodyPr/>
          <a:lstStyle/>
          <a:p>
            <a:fld id="{E04E79D5-7274-4D68-9B62-D4973BA8AEC1}" type="slidenum">
              <a:rPr lang="en-US" smtClean="0"/>
              <a:t>6</a:t>
            </a:fld>
            <a:endParaRPr lang="en-US"/>
          </a:p>
        </p:txBody>
      </p:sp>
    </p:spTree>
    <p:extLst>
      <p:ext uri="{BB962C8B-B14F-4D97-AF65-F5344CB8AC3E}">
        <p14:creationId xmlns:p14="http://schemas.microsoft.com/office/powerpoint/2010/main" val="264810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One of my primary responsibilities this year, was to help facilitate the set-up and operations of </a:t>
            </a:r>
            <a:r>
              <a:rPr lang="en-US" dirty="0" err="1"/>
              <a:t>CatSat’s</a:t>
            </a:r>
            <a:r>
              <a:rPr lang="en-US" dirty="0"/>
              <a:t> X-band ground station. X-band communications concern receiving data and high-definition images/videos from </a:t>
            </a:r>
            <a:r>
              <a:rPr lang="en-US" dirty="0" err="1"/>
              <a:t>CatSat’s</a:t>
            </a:r>
            <a:r>
              <a:rPr lang="en-US" dirty="0"/>
              <a:t> 10GHz antenna (either its patch or inflatable antenna). This includes data collected by the WSPR antenna and HD Earth imaging, downlinked at ~10.47 GHz and down converted into a 435 MHz signal. (At higher frequencies, there is greater loss in coax, and it can be hard to work with, so we down convert the 10GHz signal to 435 MHz).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originally did a survey of Biosphere 2, and we were working towards setting this station up for X-band communications. However, due to some programmatic delays in acquiring certain components and maintenance work, I re-initiated our coordination meetings with RRC for collaboration at the 6.1m dish at Tech Park in the interim.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general objective for the 10GHz downlink processing can be described as follows:</a:t>
            </a:r>
          </a:p>
          <a:p>
            <a:endParaRPr lang="en-US" dirty="0"/>
          </a:p>
          <a:p>
            <a:r>
              <a:rPr lang="en-US" dirty="0"/>
              <a:t>Explanation:</a:t>
            </a:r>
          </a:p>
          <a:p>
            <a:pPr marL="228600" indent="-228600">
              <a:buAutoNum type="arabicPeriod"/>
            </a:pPr>
            <a:r>
              <a:rPr lang="en-US" dirty="0" err="1"/>
              <a:t>CatSat</a:t>
            </a:r>
            <a:r>
              <a:rPr lang="en-US" dirty="0"/>
              <a:t> passes over and downlinks at ~10.47 GHz. </a:t>
            </a:r>
          </a:p>
          <a:p>
            <a:pPr marL="228600" indent="-228600">
              <a:buAutoNum type="arabicPeriod"/>
            </a:pPr>
            <a:r>
              <a:rPr lang="en-US" dirty="0"/>
              <a:t>Convert the 10.47 GHz signal into 435 </a:t>
            </a:r>
            <a:r>
              <a:rPr lang="en-US" dirty="0" err="1"/>
              <a:t>MHz.</a:t>
            </a:r>
            <a:endParaRPr lang="en-US" dirty="0"/>
          </a:p>
          <a:p>
            <a:pPr marL="228600" indent="-228600">
              <a:buAutoNum type="arabicPeriod"/>
            </a:pPr>
            <a:r>
              <a:rPr lang="en-US" dirty="0"/>
              <a:t>That signal/data is sent to a splitter, but one path goes to the </a:t>
            </a:r>
            <a:r>
              <a:rPr lang="en-US" dirty="0" err="1"/>
              <a:t>Ayecka</a:t>
            </a:r>
            <a:r>
              <a:rPr lang="en-US" dirty="0"/>
              <a:t> and the other to the MountainBrik (a high-performance RF recorder). </a:t>
            </a:r>
          </a:p>
          <a:p>
            <a:pPr marL="228600" indent="-228600">
              <a:buAutoNum type="arabicPeriod"/>
            </a:pPr>
            <a:r>
              <a:rPr lang="en-US" dirty="0"/>
              <a:t>The </a:t>
            </a:r>
            <a:r>
              <a:rPr lang="en-US" dirty="0" err="1"/>
              <a:t>Ayecka</a:t>
            </a:r>
            <a:r>
              <a:rPr lang="en-US" dirty="0"/>
              <a:t> demodulates that information and sends it to the PC to be able to engage meaningfully with the data (like readable text or images). If for whatever reason the </a:t>
            </a:r>
            <a:r>
              <a:rPr lang="en-US" dirty="0" err="1"/>
              <a:t>Ayecka</a:t>
            </a:r>
            <a:r>
              <a:rPr lang="en-US" dirty="0"/>
              <a:t> was not locked on during that pass, the MountainBrik will act as a backup and replay the signal to the </a:t>
            </a:r>
            <a:r>
              <a:rPr lang="en-US" dirty="0" err="1"/>
              <a:t>Ayecka</a:t>
            </a:r>
            <a:r>
              <a:rPr lang="en-US" dirty="0"/>
              <a:t> so it can lock onto </a:t>
            </a:r>
            <a:r>
              <a:rPr lang="en-US" dirty="0" err="1"/>
              <a:t>CatSat’s</a:t>
            </a:r>
            <a:r>
              <a:rPr lang="en-US" dirty="0"/>
              <a:t> signal for future passes. </a:t>
            </a:r>
          </a:p>
          <a:p>
            <a:pPr marL="0" lvl="0" indent="0">
              <a:buFont typeface="Arial" panose="020B0604020202020204" pitchFamily="34" charset="0"/>
              <a:buNone/>
            </a:pPr>
            <a:endParaRPr lang="en-US" b="1" dirty="0"/>
          </a:p>
          <a:p>
            <a:pPr marL="0" lvl="0" indent="0">
              <a:buFont typeface="Arial" panose="020B0604020202020204" pitchFamily="34" charset="0"/>
              <a:buNone/>
            </a:pPr>
            <a:r>
              <a:rPr lang="en-US" b="0" dirty="0"/>
              <a:t>--------------------------------------------------------------------------------------------------------------------------------------------------</a:t>
            </a:r>
          </a:p>
          <a:p>
            <a:pPr marL="0" lvl="0" indent="0">
              <a:buFont typeface="Arial" panose="020B0604020202020204" pitchFamily="34" charset="0"/>
              <a:buNone/>
            </a:pPr>
            <a:r>
              <a:rPr lang="en-US" b="1" dirty="0"/>
              <a:t>*Note: MB has a built-in synthesizer to mix the 435 MHz to 1164 MHz since </a:t>
            </a:r>
            <a:r>
              <a:rPr lang="en-US" b="1" dirty="0" err="1"/>
              <a:t>Ayecka</a:t>
            </a:r>
            <a:r>
              <a:rPr lang="en-US" b="1" dirty="0"/>
              <a:t> receives frequencies at L-band. </a:t>
            </a:r>
            <a:endParaRPr lang="en-US" dirty="0"/>
          </a:p>
          <a:p>
            <a:pPr marL="285750" indent="-285750">
              <a:buFont typeface="Arial" panose="020B0604020202020204" pitchFamily="34" charset="0"/>
              <a:buChar char="•"/>
            </a:pPr>
            <a:r>
              <a:rPr lang="en-US" sz="1200" dirty="0" err="1"/>
              <a:t>Ayecka</a:t>
            </a:r>
            <a:r>
              <a:rPr lang="en-US" sz="1200" dirty="0"/>
              <a:t> was originally used for satellite TV w/ geostationary (GSO) satellites. It would “lock” onto the signals of these GSO satellites. However, it can lose lock of the signal if the signal is off due to something like the doppler effect or the fact that </a:t>
            </a:r>
            <a:r>
              <a:rPr lang="en-US" sz="1200" dirty="0" err="1"/>
              <a:t>CatSat</a:t>
            </a:r>
            <a:r>
              <a:rPr lang="en-US" sz="1200" dirty="0"/>
              <a:t> will be in a </a:t>
            </a:r>
            <a:r>
              <a:rPr lang="en-US" b="0" i="0" dirty="0">
                <a:solidFill>
                  <a:srgbClr val="4D5156"/>
                </a:solidFill>
                <a:effectLst/>
                <a:latin typeface="Roboto" panose="02000000000000000000" pitchFamily="2" charset="0"/>
              </a:rPr>
              <a:t>low earth </a:t>
            </a:r>
            <a:r>
              <a:rPr lang="en-US" b="1" i="0" dirty="0">
                <a:solidFill>
                  <a:srgbClr val="5F6368"/>
                </a:solidFill>
                <a:effectLst/>
                <a:latin typeface="Roboto" panose="02000000000000000000" pitchFamily="2" charset="0"/>
              </a:rPr>
              <a:t>sun</a:t>
            </a:r>
            <a:r>
              <a:rPr lang="en-US" b="0" i="0" dirty="0">
                <a:solidFill>
                  <a:srgbClr val="4D5156"/>
                </a:solidFill>
                <a:effectLst/>
                <a:latin typeface="Roboto" panose="02000000000000000000" pitchFamily="2" charset="0"/>
              </a:rPr>
              <a:t>-</a:t>
            </a:r>
            <a:r>
              <a:rPr lang="en-US" b="1" i="0" dirty="0">
                <a:solidFill>
                  <a:srgbClr val="5F6368"/>
                </a:solidFill>
                <a:effectLst/>
                <a:latin typeface="Roboto" panose="02000000000000000000" pitchFamily="2" charset="0"/>
              </a:rPr>
              <a:t>synchronous</a:t>
            </a:r>
            <a:r>
              <a:rPr lang="en-US" b="0" i="0" dirty="0">
                <a:solidFill>
                  <a:srgbClr val="4D5156"/>
                </a:solidFill>
                <a:effectLst/>
                <a:latin typeface="Roboto" panose="02000000000000000000" pitchFamily="2" charset="0"/>
              </a:rPr>
              <a:t> orbit.</a:t>
            </a:r>
            <a:endParaRPr lang="en-US" sz="1200" dirty="0"/>
          </a:p>
          <a:p>
            <a:pPr marL="742950" lvl="1" indent="-285750">
              <a:buFont typeface="Courier New" panose="02070309020205020404" pitchFamily="49" charset="0"/>
              <a:buChar char="o"/>
            </a:pPr>
            <a:r>
              <a:rPr lang="en-US" sz="1200" dirty="0" err="1"/>
              <a:t>CatSat</a:t>
            </a:r>
            <a:r>
              <a:rPr lang="en-US" sz="1200" dirty="0"/>
              <a:t> is not a GSO satellite, so there can be issues with the </a:t>
            </a:r>
            <a:r>
              <a:rPr lang="en-US" sz="1200" dirty="0" err="1"/>
              <a:t>Ayecka</a:t>
            </a:r>
            <a:r>
              <a:rPr lang="en-US" sz="1200" dirty="0"/>
              <a:t> locking onto </a:t>
            </a:r>
            <a:r>
              <a:rPr lang="en-US" sz="1200" dirty="0" err="1"/>
              <a:t>CatSat’s</a:t>
            </a:r>
            <a:r>
              <a:rPr lang="en-US" sz="1200" dirty="0"/>
              <a:t> signal as it passes overhead. Since we might only get on 5-8-minute pass every 6 hours, it is important the </a:t>
            </a:r>
            <a:r>
              <a:rPr lang="en-US" sz="1200" dirty="0" err="1"/>
              <a:t>Ayecka</a:t>
            </a:r>
            <a:r>
              <a:rPr lang="en-US" sz="1200" dirty="0"/>
              <a:t> (our demodulator) doesn’t get “unlocked.” Losing lock makes it hard to lock back onto the satellite’s frequency.</a:t>
            </a:r>
          </a:p>
          <a:p>
            <a:pPr marL="742950" lvl="1" indent="-285750">
              <a:buFont typeface="Courier New" panose="02070309020205020404" pitchFamily="49" charset="0"/>
              <a:buChar char="o"/>
            </a:pPr>
            <a:r>
              <a:rPr lang="en-US" sz="1200" dirty="0"/>
              <a:t>Lock – on and decoding, unlocked – off and not decoding</a:t>
            </a:r>
          </a:p>
          <a:p>
            <a:endParaRPr lang="en-US" dirty="0"/>
          </a:p>
        </p:txBody>
      </p:sp>
      <p:sp>
        <p:nvSpPr>
          <p:cNvPr id="4" name="Slide Number Placeholder 3"/>
          <p:cNvSpPr>
            <a:spLocks noGrp="1"/>
          </p:cNvSpPr>
          <p:nvPr>
            <p:ph type="sldNum" sz="quarter" idx="5"/>
          </p:nvPr>
        </p:nvSpPr>
        <p:spPr/>
        <p:txBody>
          <a:bodyPr/>
          <a:lstStyle/>
          <a:p>
            <a:fld id="{E04E79D5-7274-4D68-9B62-D4973BA8AEC1}" type="slidenum">
              <a:rPr lang="en-US" smtClean="0"/>
              <a:t>7</a:t>
            </a:fld>
            <a:endParaRPr lang="en-US"/>
          </a:p>
        </p:txBody>
      </p:sp>
    </p:spTree>
    <p:extLst>
      <p:ext uri="{BB962C8B-B14F-4D97-AF65-F5344CB8AC3E}">
        <p14:creationId xmlns:p14="http://schemas.microsoft.com/office/powerpoint/2010/main" val="255268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recently, several students on </a:t>
            </a:r>
            <a:r>
              <a:rPr lang="en-US" dirty="0" err="1"/>
              <a:t>CatSat’s</a:t>
            </a:r>
            <a:r>
              <a:rPr lang="en-US" dirty="0"/>
              <a:t> communication team, including myself, were tasked with helping define preliminary science operations for the program. </a:t>
            </a:r>
          </a:p>
          <a:p>
            <a:pPr marL="171450" indent="-171450">
              <a:buFont typeface="Arial" panose="020B0604020202020204" pitchFamily="34" charset="0"/>
              <a:buChar char="•"/>
            </a:pPr>
            <a:r>
              <a:rPr lang="en-US" dirty="0"/>
              <a:t>An initial outline for this process was designed for us by Hilly Paige, the former program manager on </a:t>
            </a:r>
            <a:r>
              <a:rPr lang="en-US" dirty="0" err="1"/>
              <a:t>CatSat</a:t>
            </a:r>
            <a:r>
              <a:rPr lang="en-US" dirty="0"/>
              <a:t> and a current engineer at RRC. </a:t>
            </a:r>
          </a:p>
          <a:p>
            <a:pPr marL="171450" indent="-171450">
              <a:buFont typeface="Arial" panose="020B0604020202020204" pitchFamily="34" charset="0"/>
              <a:buChar char="•"/>
            </a:pPr>
            <a:r>
              <a:rPr lang="en-US" dirty="0"/>
              <a:t>The general premise for these steps include receiving signals at the X-band station and recording them with the MountainBrik (RF recorder). </a:t>
            </a:r>
          </a:p>
          <a:p>
            <a:pPr marL="171450" indent="-171450">
              <a:buFont typeface="Arial" panose="020B0604020202020204" pitchFamily="34" charset="0"/>
              <a:buChar char="•"/>
            </a:pPr>
            <a:r>
              <a:rPr lang="en-US" dirty="0"/>
              <a:t>These raw samples are fed into a software known as “</a:t>
            </a:r>
            <a:r>
              <a:rPr lang="en-US" dirty="0" err="1"/>
              <a:t>Xmidas</a:t>
            </a:r>
            <a:r>
              <a:rPr lang="en-US" dirty="0"/>
              <a:t>” which is an interactive environment for signal processing and analysis.</a:t>
            </a:r>
          </a:p>
          <a:p>
            <a:pPr marL="171450" indent="-171450">
              <a:buFont typeface="Arial" panose="020B0604020202020204" pitchFamily="34" charset="0"/>
              <a:buChar char="•"/>
            </a:pPr>
            <a:r>
              <a:rPr lang="en-US" dirty="0"/>
              <a:t>This is where effects from </a:t>
            </a:r>
            <a:r>
              <a:rPr lang="en-US" b="1" dirty="0"/>
              <a:t>doppler-shift </a:t>
            </a:r>
            <a:r>
              <a:rPr lang="en-US" dirty="0"/>
              <a:t>are processed out of the recording. </a:t>
            </a:r>
          </a:p>
          <a:p>
            <a:pPr marL="171450" indent="-171450">
              <a:buFont typeface="Arial" panose="020B0604020202020204" pitchFamily="34" charset="0"/>
              <a:buChar char="•"/>
            </a:pPr>
            <a:r>
              <a:rPr lang="en-US" dirty="0"/>
              <a:t>The de-</a:t>
            </a:r>
            <a:r>
              <a:rPr lang="en-US" dirty="0" err="1"/>
              <a:t>dopplered</a:t>
            </a:r>
            <a:r>
              <a:rPr lang="en-US" dirty="0"/>
              <a:t> recording is transferred back to the MountainBrik, where the MB sends the new recording to the </a:t>
            </a:r>
            <a:r>
              <a:rPr lang="en-US" dirty="0" err="1"/>
              <a:t>Ayecka</a:t>
            </a:r>
            <a:r>
              <a:rPr lang="en-US" dirty="0"/>
              <a:t> for demodulation.</a:t>
            </a:r>
          </a:p>
          <a:p>
            <a:pPr marL="171450" indent="-171450">
              <a:buFont typeface="Arial" panose="020B0604020202020204" pitchFamily="34" charset="0"/>
              <a:buChar char="•"/>
            </a:pPr>
            <a:r>
              <a:rPr lang="en-US" dirty="0"/>
              <a:t>This turns the data into packets (small units of data transmitted over a network).</a:t>
            </a:r>
          </a:p>
          <a:p>
            <a:pPr marL="171450" indent="-171450">
              <a:buFont typeface="Arial" panose="020B0604020202020204" pitchFamily="34" charset="0"/>
              <a:buChar char="•"/>
            </a:pPr>
            <a:r>
              <a:rPr lang="en-US" dirty="0"/>
              <a:t>Currently, the program envisions publishing the data acquired from </a:t>
            </a:r>
            <a:r>
              <a:rPr lang="en-US" dirty="0" err="1"/>
              <a:t>CatSat</a:t>
            </a:r>
            <a:r>
              <a:rPr lang="en-US" dirty="0"/>
              <a:t> (WSPR signals and HD imaging) through the</a:t>
            </a:r>
            <a:r>
              <a:rPr lang="en-US" b="0" i="0" dirty="0">
                <a:solidFill>
                  <a:srgbClr val="403635"/>
                </a:solidFill>
                <a:effectLst/>
                <a:latin typeface="proxima-nova"/>
              </a:rPr>
              <a:t> University of Arizona Research Data Repository (</a:t>
            </a:r>
            <a:r>
              <a:rPr lang="en-US" b="0" i="0" dirty="0" err="1">
                <a:solidFill>
                  <a:srgbClr val="403635"/>
                </a:solidFill>
                <a:effectLst/>
                <a:latin typeface="proxima-nova"/>
              </a:rPr>
              <a:t>ReDATA</a:t>
            </a:r>
            <a:r>
              <a:rPr lang="en-US" b="0" i="0" dirty="0">
                <a:solidFill>
                  <a:srgbClr val="403635"/>
                </a:solidFill>
                <a:effectLst/>
                <a:latin typeface="proxima-nova"/>
              </a:rPr>
              <a:t>), which is the University’s official repository for publicly archiving and sharing research materials such as data, code, images, videos, etc. </a:t>
            </a:r>
            <a:r>
              <a:rPr lang="en-US" b="0" i="0" dirty="0" err="1">
                <a:solidFill>
                  <a:srgbClr val="403635"/>
                </a:solidFill>
                <a:effectLst/>
                <a:latin typeface="proxima-nova"/>
              </a:rPr>
              <a:t>ReData</a:t>
            </a:r>
            <a:r>
              <a:rPr lang="en-US" b="0" i="0" dirty="0">
                <a:solidFill>
                  <a:srgbClr val="403635"/>
                </a:solidFill>
                <a:effectLst/>
                <a:latin typeface="proxima-nova"/>
              </a:rPr>
              <a:t> provides a fantastic opportunity to train students on both how to use the platform and uploading data from the program.</a:t>
            </a:r>
            <a:endParaRPr lang="en-US" dirty="0"/>
          </a:p>
          <a:p>
            <a:pPr marL="0" indent="0">
              <a:buFont typeface="Arial" panose="020B0604020202020204" pitchFamily="34" charset="0"/>
              <a:buNone/>
            </a:pPr>
            <a:r>
              <a:rPr lang="en-US" dirty="0"/>
              <a:t>---------------------------------------------------------------------------------------------------------------------------------------------------------</a:t>
            </a:r>
          </a:p>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dirty="0"/>
              <a:t>Doppler shifts in satellites refer to the change in frequency of signals received from a satellite due to </a:t>
            </a:r>
            <a:r>
              <a:rPr lang="en-US" b="0" i="0" dirty="0">
                <a:solidFill>
                  <a:srgbClr val="0D0D0D"/>
                </a:solidFill>
                <a:effectLst/>
                <a:latin typeface="Söhne"/>
              </a:rPr>
              <a:t>relative motion between the satellite and the receiving station. Analogous to a train whistle whereas the train gets closer to you, the waves get closer, and whistle sounds and vice versa as the train gets </a:t>
            </a:r>
            <a:r>
              <a:rPr lang="en-US" b="0" i="0" dirty="0" err="1">
                <a:solidFill>
                  <a:srgbClr val="0D0D0D"/>
                </a:solidFill>
                <a:effectLst/>
                <a:latin typeface="Söhne"/>
              </a:rPr>
              <a:t>fartjer</a:t>
            </a:r>
            <a:r>
              <a:rPr lang="en-US" b="0" i="0" dirty="0">
                <a:solidFill>
                  <a:srgbClr val="0D0D0D"/>
                </a:solidFill>
                <a:effectLst/>
                <a:latin typeface="Söhne"/>
              </a:rPr>
              <a:t>.</a:t>
            </a:r>
            <a:endParaRPr lang="en-US" dirty="0"/>
          </a:p>
        </p:txBody>
      </p:sp>
      <p:sp>
        <p:nvSpPr>
          <p:cNvPr id="4" name="Slide Number Placeholder 3"/>
          <p:cNvSpPr>
            <a:spLocks noGrp="1"/>
          </p:cNvSpPr>
          <p:nvPr>
            <p:ph type="sldNum" sz="quarter" idx="5"/>
          </p:nvPr>
        </p:nvSpPr>
        <p:spPr/>
        <p:txBody>
          <a:bodyPr/>
          <a:lstStyle/>
          <a:p>
            <a:fld id="{E04E79D5-7274-4D68-9B62-D4973BA8AEC1}" type="slidenum">
              <a:rPr lang="en-US" smtClean="0"/>
              <a:t>8</a:t>
            </a:fld>
            <a:endParaRPr lang="en-US"/>
          </a:p>
        </p:txBody>
      </p:sp>
    </p:spTree>
    <p:extLst>
      <p:ext uri="{BB962C8B-B14F-4D97-AF65-F5344CB8AC3E}">
        <p14:creationId xmlns:p14="http://schemas.microsoft.com/office/powerpoint/2010/main" val="17794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the time of this presentation, there is still ongoing work for the program.</a:t>
            </a:r>
          </a:p>
        </p:txBody>
      </p:sp>
      <p:sp>
        <p:nvSpPr>
          <p:cNvPr id="4" name="Slide Number Placeholder 3"/>
          <p:cNvSpPr>
            <a:spLocks noGrp="1"/>
          </p:cNvSpPr>
          <p:nvPr>
            <p:ph type="sldNum" sz="quarter" idx="5"/>
          </p:nvPr>
        </p:nvSpPr>
        <p:spPr/>
        <p:txBody>
          <a:bodyPr/>
          <a:lstStyle/>
          <a:p>
            <a:fld id="{E04E79D5-7274-4D68-9B62-D4973BA8AEC1}" type="slidenum">
              <a:rPr lang="en-US" smtClean="0"/>
              <a:t>9</a:t>
            </a:fld>
            <a:endParaRPr lang="en-US"/>
          </a:p>
        </p:txBody>
      </p:sp>
    </p:spTree>
    <p:extLst>
      <p:ext uri="{BB962C8B-B14F-4D97-AF65-F5344CB8AC3E}">
        <p14:creationId xmlns:p14="http://schemas.microsoft.com/office/powerpoint/2010/main" val="965183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36DB-91DF-9A5A-22D1-F6B8802B94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00D598-9BA2-1C01-734A-CA0E18224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B8A27-3417-D097-8B66-7149827E8AD7}"/>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5" name="Footer Placeholder 4">
            <a:extLst>
              <a:ext uri="{FF2B5EF4-FFF2-40B4-BE49-F238E27FC236}">
                <a16:creationId xmlns:a16="http://schemas.microsoft.com/office/drawing/2014/main" id="{DCE13916-FFC4-2177-89D5-082BA78A5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E3462-401A-B639-FCB1-73D9FC4396F5}"/>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20998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AB18-1D82-4A96-9FA3-2313A79EA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A0267B-2008-9456-6E7F-B086123963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7079A-20D1-41B4-3FC4-D59D595DF448}"/>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5" name="Footer Placeholder 4">
            <a:extLst>
              <a:ext uri="{FF2B5EF4-FFF2-40B4-BE49-F238E27FC236}">
                <a16:creationId xmlns:a16="http://schemas.microsoft.com/office/drawing/2014/main" id="{D78FEBB6-44AB-613C-671A-38E4DB1C3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31D90-1DAF-BE84-4B37-9B069ABDF7FC}"/>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271139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F6B97D-DCBF-6F60-B6EE-579CC4F5AF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460037-907D-8C5E-1F3C-070F56426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E6068-2110-1E9E-E4A4-2EC60527BB83}"/>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5" name="Footer Placeholder 4">
            <a:extLst>
              <a:ext uri="{FF2B5EF4-FFF2-40B4-BE49-F238E27FC236}">
                <a16:creationId xmlns:a16="http://schemas.microsoft.com/office/drawing/2014/main" id="{6BCC69B8-1C5A-BFE7-D3F5-F08A2118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792A5-6880-7B14-46C7-465D963174D1}"/>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30597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714"/>
            <a:ext cx="12188952" cy="6856286"/>
          </a:xfrm>
          <a:prstGeom prst="rect">
            <a:avLst/>
          </a:prstGeom>
        </p:spPr>
      </p:pic>
      <p:sp>
        <p:nvSpPr>
          <p:cNvPr id="11" name="Title 1"/>
          <p:cNvSpPr>
            <a:spLocks noGrp="1"/>
          </p:cNvSpPr>
          <p:nvPr>
            <p:ph type="title"/>
          </p:nvPr>
        </p:nvSpPr>
        <p:spPr>
          <a:xfrm>
            <a:off x="3149600" y="228600"/>
            <a:ext cx="8737600" cy="881098"/>
          </a:xfrm>
        </p:spPr>
        <p:txBody>
          <a:bodyPr anchor="t">
            <a:normAutofit/>
          </a:bodyPr>
          <a:lstStyle>
            <a:lvl1pPr algn="ctr">
              <a:lnSpc>
                <a:spcPct val="100000"/>
              </a:lnSpc>
              <a:spcBef>
                <a:spcPts val="0"/>
              </a:spcBef>
              <a:spcAft>
                <a:spcPts val="0"/>
              </a:spcAft>
              <a:defRPr sz="2400" b="0" cap="small">
                <a:solidFill>
                  <a:schemeClr val="bg1"/>
                </a:solidFill>
                <a:latin typeface="+mj-lt"/>
              </a:defRPr>
            </a:lvl1pPr>
          </a:lstStyle>
          <a:p>
            <a:r>
              <a:rPr lang="en-US" dirty="0"/>
              <a:t>Click to edit Master title style</a:t>
            </a:r>
          </a:p>
        </p:txBody>
      </p:sp>
      <p:sp>
        <p:nvSpPr>
          <p:cNvPr id="12" name="Text Placeholder 8"/>
          <p:cNvSpPr>
            <a:spLocks noGrp="1"/>
          </p:cNvSpPr>
          <p:nvPr>
            <p:ph type="body" sz="quarter" idx="13" hasCustomPrompt="1"/>
          </p:nvPr>
        </p:nvSpPr>
        <p:spPr>
          <a:xfrm>
            <a:off x="1625600" y="3429000"/>
            <a:ext cx="4572000" cy="2667000"/>
          </a:xfrm>
        </p:spPr>
        <p:txBody>
          <a:bodyPr>
            <a:normAutofit/>
          </a:bodyPr>
          <a:lstStyle>
            <a:lvl1pPr>
              <a:buFontTx/>
              <a:buNone/>
              <a:defRPr sz="1800" cap="small" baseline="0">
                <a:solidFill>
                  <a:schemeClr val="bg1"/>
                </a:solidFill>
                <a:latin typeface="+mn-lt"/>
                <a:cs typeface="Arial"/>
              </a:defRPr>
            </a:lvl1pPr>
          </a:lstStyle>
          <a:p>
            <a:pPr lvl="0"/>
            <a:r>
              <a:rPr lang="en-US" dirty="0"/>
              <a:t>Enter Presenter 1</a:t>
            </a:r>
          </a:p>
          <a:p>
            <a:pPr lvl="0"/>
            <a:r>
              <a:rPr lang="en-US" dirty="0"/>
              <a:t>Enter Presenter 2</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 y="0"/>
            <a:ext cx="1989117" cy="1990856"/>
          </a:xfrm>
          <a:prstGeom prst="rect">
            <a:avLst/>
          </a:prstGeom>
        </p:spPr>
      </p:pic>
    </p:spTree>
    <p:extLst>
      <p:ext uri="{BB962C8B-B14F-4D97-AF65-F5344CB8AC3E}">
        <p14:creationId xmlns:p14="http://schemas.microsoft.com/office/powerpoint/2010/main" val="81766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CDD0-8B3F-FE55-BBA8-5F592656D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04A6D-1B29-CD96-A5C6-C35BE707A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CCF64-76EA-DAA7-4D08-4301A95819DA}"/>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5" name="Footer Placeholder 4">
            <a:extLst>
              <a:ext uri="{FF2B5EF4-FFF2-40B4-BE49-F238E27FC236}">
                <a16:creationId xmlns:a16="http://schemas.microsoft.com/office/drawing/2014/main" id="{C745B2EB-97EC-5F14-1BEE-B5F893B79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2D831-6B01-1853-ECC7-728A07892F0C}"/>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242212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1789-531E-0857-AFCE-7E2ECFB93E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67E16-89F3-BFC8-36F4-1A5E8D4CFA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A3D62-1666-1C89-E42E-2A654B768FEF}"/>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5" name="Footer Placeholder 4">
            <a:extLst>
              <a:ext uri="{FF2B5EF4-FFF2-40B4-BE49-F238E27FC236}">
                <a16:creationId xmlns:a16="http://schemas.microsoft.com/office/drawing/2014/main" id="{E730F237-C22E-D991-2AFC-CE830040D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19C0-6B7E-D23D-6637-05B7156EB5E9}"/>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141773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74F0-0C2B-D026-A8FD-4C0D754A41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D10CE-DE49-68B5-CF92-CCB0CD7BB9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F4B6C8-01C2-26B9-FC0D-C3135B15DC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0776AB-9400-F32D-5F3B-C60FB7E984F8}"/>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6" name="Footer Placeholder 5">
            <a:extLst>
              <a:ext uri="{FF2B5EF4-FFF2-40B4-BE49-F238E27FC236}">
                <a16:creationId xmlns:a16="http://schemas.microsoft.com/office/drawing/2014/main" id="{3D19F43A-9250-3593-408A-D85CD94DD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CBB5C3-7B8E-BC3D-3051-E6D86AAB6268}"/>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70027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3914-E09D-0D83-B6F6-8AB9F63625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8D1F8-C614-D897-92E7-7523F56AC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7C1FF-D3DE-B9EE-617B-59A5685DFC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D9CA1C-48A4-837B-5A3E-E23C7B4AD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190A3A-74FB-4B6A-1900-B68027193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1CEDC1-23CE-EFDF-347D-6D4DC1688530}"/>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8" name="Footer Placeholder 7">
            <a:extLst>
              <a:ext uri="{FF2B5EF4-FFF2-40B4-BE49-F238E27FC236}">
                <a16:creationId xmlns:a16="http://schemas.microsoft.com/office/drawing/2014/main" id="{B28B7173-5629-8528-68E0-2BEF178CE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1FAEF9-AD73-CEC0-BB3A-29F1FCE5A755}"/>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69122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1807-7789-4C14-3BF3-C71E47848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E8DE91-8E9A-E448-3C5D-69AAD3870948}"/>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4" name="Footer Placeholder 3">
            <a:extLst>
              <a:ext uri="{FF2B5EF4-FFF2-40B4-BE49-F238E27FC236}">
                <a16:creationId xmlns:a16="http://schemas.microsoft.com/office/drawing/2014/main" id="{63AC938C-333A-53BC-925E-B48056E2B4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7D4383-A8C7-6D94-2137-243C3746CE66}"/>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20079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6A477-93CA-49EA-B884-9429569AA666}"/>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3" name="Footer Placeholder 2">
            <a:extLst>
              <a:ext uri="{FF2B5EF4-FFF2-40B4-BE49-F238E27FC236}">
                <a16:creationId xmlns:a16="http://schemas.microsoft.com/office/drawing/2014/main" id="{90C6BC5A-0156-3A2F-21FD-43A68B2F5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0C957A-0312-398A-9603-C5A74CA5E4AC}"/>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426352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990C-B0E4-8360-57FE-E55F400B2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FC864-9336-E2FB-4AD6-374AAA955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0895C-83BB-B2B1-E670-5B4FDE01A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BC5C1-7E78-FAFF-47AC-51575E8594EE}"/>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6" name="Footer Placeholder 5">
            <a:extLst>
              <a:ext uri="{FF2B5EF4-FFF2-40B4-BE49-F238E27FC236}">
                <a16:creationId xmlns:a16="http://schemas.microsoft.com/office/drawing/2014/main" id="{1FCAA2BA-9428-49B7-BA69-05A0573FA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84E09-7820-6D4D-AF8A-1C28E1C87438}"/>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295928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95C2-5844-BBB9-28BF-419B83A0D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AB355-E494-581F-0421-95300410F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0EF92F-ED8E-8756-D42F-263E8E068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B1279-42C8-5C35-56C3-128F6EDB4203}"/>
              </a:ext>
            </a:extLst>
          </p:cNvPr>
          <p:cNvSpPr>
            <a:spLocks noGrp="1"/>
          </p:cNvSpPr>
          <p:nvPr>
            <p:ph type="dt" sz="half" idx="10"/>
          </p:nvPr>
        </p:nvSpPr>
        <p:spPr/>
        <p:txBody>
          <a:bodyPr/>
          <a:lstStyle/>
          <a:p>
            <a:fld id="{890FE21A-B1F1-4E41-86AF-44F0BC33CB1C}" type="datetimeFigureOut">
              <a:rPr lang="en-US" smtClean="0"/>
              <a:t>4/9/2024</a:t>
            </a:fld>
            <a:endParaRPr lang="en-US"/>
          </a:p>
        </p:txBody>
      </p:sp>
      <p:sp>
        <p:nvSpPr>
          <p:cNvPr id="6" name="Footer Placeholder 5">
            <a:extLst>
              <a:ext uri="{FF2B5EF4-FFF2-40B4-BE49-F238E27FC236}">
                <a16:creationId xmlns:a16="http://schemas.microsoft.com/office/drawing/2014/main" id="{193D5256-2A33-1D14-421D-E8A316B91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51E30-F99F-5138-B1D9-725F371BB34E}"/>
              </a:ext>
            </a:extLst>
          </p:cNvPr>
          <p:cNvSpPr>
            <a:spLocks noGrp="1"/>
          </p:cNvSpPr>
          <p:nvPr>
            <p:ph type="sldNum" sz="quarter" idx="12"/>
          </p:nvPr>
        </p:nvSpPr>
        <p:spPr/>
        <p:txBody>
          <a:bodyPr/>
          <a:lstStyle/>
          <a:p>
            <a:fld id="{89C53925-014D-48A7-B377-F7F3B380C94E}" type="slidenum">
              <a:rPr lang="en-US" smtClean="0"/>
              <a:t>‹#›</a:t>
            </a:fld>
            <a:endParaRPr lang="en-US"/>
          </a:p>
        </p:txBody>
      </p:sp>
    </p:spTree>
    <p:extLst>
      <p:ext uri="{BB962C8B-B14F-4D97-AF65-F5344CB8AC3E}">
        <p14:creationId xmlns:p14="http://schemas.microsoft.com/office/powerpoint/2010/main" val="75858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51A8C-63AE-FBC5-5C12-B1FF655D74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3268C-3E53-372C-B7C9-E83D3813A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FFAFC-747B-6AC4-0C63-34B0FC9C7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0FE21A-B1F1-4E41-86AF-44F0BC33CB1C}" type="datetimeFigureOut">
              <a:rPr lang="en-US" smtClean="0"/>
              <a:t>4/9/2024</a:t>
            </a:fld>
            <a:endParaRPr lang="en-US"/>
          </a:p>
        </p:txBody>
      </p:sp>
      <p:sp>
        <p:nvSpPr>
          <p:cNvPr id="5" name="Footer Placeholder 4">
            <a:extLst>
              <a:ext uri="{FF2B5EF4-FFF2-40B4-BE49-F238E27FC236}">
                <a16:creationId xmlns:a16="http://schemas.microsoft.com/office/drawing/2014/main" id="{D6B19478-101A-B17F-233D-BE26083C6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F01FA5-0591-D88B-A378-227D3D8C9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C53925-014D-48A7-B377-F7F3B380C94E}" type="slidenum">
              <a:rPr lang="en-US" smtClean="0"/>
              <a:t>‹#›</a:t>
            </a:fld>
            <a:endParaRPr lang="en-US"/>
          </a:p>
        </p:txBody>
      </p:sp>
    </p:spTree>
    <p:extLst>
      <p:ext uri="{BB962C8B-B14F-4D97-AF65-F5344CB8AC3E}">
        <p14:creationId xmlns:p14="http://schemas.microsoft.com/office/powerpoint/2010/main" val="772383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01E984-279E-2033-4EB0-3B2206258FF4}"/>
              </a:ext>
            </a:extLst>
          </p:cNvPr>
          <p:cNvSpPr/>
          <p:nvPr/>
        </p:nvSpPr>
        <p:spPr>
          <a:xfrm>
            <a:off x="0" y="5700346"/>
            <a:ext cx="12192000" cy="11576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71751C-6342-5DC6-AF06-150BF629A0EB}"/>
              </a:ext>
            </a:extLst>
          </p:cNvPr>
          <p:cNvSpPr txBox="1"/>
          <p:nvPr/>
        </p:nvSpPr>
        <p:spPr>
          <a:xfrm>
            <a:off x="285453" y="3429000"/>
            <a:ext cx="7400937" cy="1938992"/>
          </a:xfrm>
          <a:prstGeom prst="rect">
            <a:avLst/>
          </a:prstGeom>
          <a:noFill/>
        </p:spPr>
        <p:txBody>
          <a:bodyPr wrap="none" rtlCol="0">
            <a:spAutoFit/>
          </a:bodyPr>
          <a:lstStyle/>
          <a:p>
            <a:r>
              <a:rPr lang="en-US" sz="2000" dirty="0">
                <a:solidFill>
                  <a:schemeClr val="bg1"/>
                </a:solidFill>
                <a:latin typeface="+mj-lt"/>
              </a:rPr>
              <a:t>Sarah Li</a:t>
            </a:r>
            <a:endParaRPr lang="en-US" sz="2000" b="1" dirty="0">
              <a:solidFill>
                <a:schemeClr val="bg1"/>
              </a:solidFill>
              <a:latin typeface="+mj-lt"/>
            </a:endParaRPr>
          </a:p>
          <a:p>
            <a:r>
              <a:rPr lang="en-US" sz="2000" dirty="0">
                <a:solidFill>
                  <a:schemeClr val="bg1"/>
                </a:solidFill>
                <a:latin typeface="+mj-lt"/>
              </a:rPr>
              <a:t>Dr. Christopher Walker, University of Arizona</a:t>
            </a:r>
          </a:p>
          <a:p>
            <a:endParaRPr lang="en-US" sz="2000" dirty="0">
              <a:solidFill>
                <a:schemeClr val="bg1"/>
              </a:solidFill>
              <a:latin typeface="+mj-lt"/>
            </a:endParaRPr>
          </a:p>
          <a:p>
            <a:r>
              <a:rPr lang="en-US" sz="2000" i="1" dirty="0">
                <a:solidFill>
                  <a:schemeClr val="bg1"/>
                </a:solidFill>
                <a:latin typeface="+mj-lt"/>
              </a:rPr>
              <a:t>Arizona NASA Space Grant Consortium Student Research Symposium</a:t>
            </a:r>
          </a:p>
          <a:p>
            <a:r>
              <a:rPr lang="en-US" sz="2000" i="1" dirty="0">
                <a:solidFill>
                  <a:schemeClr val="bg1"/>
                </a:solidFill>
                <a:latin typeface="+mj-lt"/>
              </a:rPr>
              <a:t>Tucson, Arizona</a:t>
            </a:r>
          </a:p>
          <a:p>
            <a:r>
              <a:rPr lang="en-US" sz="2000" i="1" dirty="0">
                <a:solidFill>
                  <a:schemeClr val="bg1"/>
                </a:solidFill>
                <a:latin typeface="+mj-lt"/>
              </a:rPr>
              <a:t>April 20, 2024</a:t>
            </a:r>
          </a:p>
        </p:txBody>
      </p:sp>
      <p:sp>
        <p:nvSpPr>
          <p:cNvPr id="7" name="TextBox 6">
            <a:extLst>
              <a:ext uri="{FF2B5EF4-FFF2-40B4-BE49-F238E27FC236}">
                <a16:creationId xmlns:a16="http://schemas.microsoft.com/office/drawing/2014/main" id="{6718C0A3-9B8C-EF1E-39C7-395D527AF61A}"/>
              </a:ext>
            </a:extLst>
          </p:cNvPr>
          <p:cNvSpPr txBox="1"/>
          <p:nvPr/>
        </p:nvSpPr>
        <p:spPr>
          <a:xfrm>
            <a:off x="2339222" y="166569"/>
            <a:ext cx="8781360" cy="1200329"/>
          </a:xfrm>
          <a:prstGeom prst="rect">
            <a:avLst/>
          </a:prstGeom>
          <a:noFill/>
        </p:spPr>
        <p:txBody>
          <a:bodyPr wrap="square" rtlCol="0">
            <a:spAutoFit/>
          </a:bodyPr>
          <a:lstStyle/>
          <a:p>
            <a:pPr algn="ctr"/>
            <a:r>
              <a:rPr lang="en-US" sz="3600" dirty="0" err="1">
                <a:solidFill>
                  <a:schemeClr val="bg1"/>
                </a:solidFill>
                <a:latin typeface="Arial" panose="020B0604020202020204" pitchFamily="34" charset="0"/>
                <a:cs typeface="Arial" panose="020B0604020202020204" pitchFamily="34" charset="0"/>
              </a:rPr>
              <a:t>CatSat</a:t>
            </a:r>
            <a:r>
              <a:rPr lang="en-US" sz="3600" dirty="0">
                <a:solidFill>
                  <a:schemeClr val="bg1"/>
                </a:solidFill>
                <a:latin typeface="Arial" panose="020B0604020202020204" pitchFamily="34" charset="0"/>
                <a:cs typeface="Arial" panose="020B0604020202020204" pitchFamily="34" charset="0"/>
              </a:rPr>
              <a:t>: Ground Station Assembly and Mission Operations</a:t>
            </a:r>
          </a:p>
        </p:txBody>
      </p:sp>
      <p:pic>
        <p:nvPicPr>
          <p:cNvPr id="10" name="Google Shape;139;p24">
            <a:extLst>
              <a:ext uri="{FF2B5EF4-FFF2-40B4-BE49-F238E27FC236}">
                <a16:creationId xmlns:a16="http://schemas.microsoft.com/office/drawing/2014/main" id="{6DC5FF21-B9FB-31EF-41C8-CAEA3EE329E2}"/>
              </a:ext>
            </a:extLst>
          </p:cNvPr>
          <p:cNvPicPr preferRelativeResize="0"/>
          <p:nvPr/>
        </p:nvPicPr>
        <p:blipFill>
          <a:blip r:embed="rId3">
            <a:alphaModFix/>
          </a:blip>
          <a:stretch>
            <a:fillRect/>
          </a:stretch>
        </p:blipFill>
        <p:spPr>
          <a:xfrm>
            <a:off x="751170" y="5700714"/>
            <a:ext cx="840491" cy="1157654"/>
          </a:xfrm>
          <a:prstGeom prst="rect">
            <a:avLst/>
          </a:prstGeom>
          <a:solidFill>
            <a:schemeClr val="bg1"/>
          </a:solidFill>
          <a:ln>
            <a:noFill/>
          </a:ln>
        </p:spPr>
      </p:pic>
      <p:cxnSp>
        <p:nvCxnSpPr>
          <p:cNvPr id="2" name="Straight Connector 1">
            <a:extLst>
              <a:ext uri="{FF2B5EF4-FFF2-40B4-BE49-F238E27FC236}">
                <a16:creationId xmlns:a16="http://schemas.microsoft.com/office/drawing/2014/main" id="{F40A702A-7528-E55F-BBBE-19FA8E305234}"/>
              </a:ext>
            </a:extLst>
          </p:cNvPr>
          <p:cNvCxnSpPr>
            <a:cxnSpLocks/>
          </p:cNvCxnSpPr>
          <p:nvPr/>
        </p:nvCxnSpPr>
        <p:spPr>
          <a:xfrm>
            <a:off x="0" y="5700346"/>
            <a:ext cx="12192000" cy="0"/>
          </a:xfrm>
          <a:prstGeom prst="line">
            <a:avLst/>
          </a:prstGeom>
          <a:ln w="38100">
            <a:solidFill>
              <a:srgbClr val="378DBD"/>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7F863F-2A16-BFC3-86E3-3A418ECAFD22}"/>
              </a:ext>
            </a:extLst>
          </p:cNvPr>
          <p:cNvCxnSpPr>
            <a:cxnSpLocks/>
          </p:cNvCxnSpPr>
          <p:nvPr/>
        </p:nvCxnSpPr>
        <p:spPr>
          <a:xfrm>
            <a:off x="409424" y="4236383"/>
            <a:ext cx="5330256"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oogle Shape;141;p24">
            <a:extLst>
              <a:ext uri="{FF2B5EF4-FFF2-40B4-BE49-F238E27FC236}">
                <a16:creationId xmlns:a16="http://schemas.microsoft.com/office/drawing/2014/main" id="{55613658-B6D6-A5F8-4262-1985A37188FF}"/>
              </a:ext>
            </a:extLst>
          </p:cNvPr>
          <p:cNvPicPr preferRelativeResize="0"/>
          <p:nvPr/>
        </p:nvPicPr>
        <p:blipFill>
          <a:blip r:embed="rId4">
            <a:alphaModFix/>
          </a:blip>
          <a:stretch>
            <a:fillRect/>
          </a:stretch>
        </p:blipFill>
        <p:spPr>
          <a:xfrm>
            <a:off x="9806012" y="5750193"/>
            <a:ext cx="1477819" cy="1057962"/>
          </a:xfrm>
          <a:prstGeom prst="rect">
            <a:avLst/>
          </a:prstGeom>
          <a:noFill/>
          <a:ln>
            <a:noFill/>
          </a:ln>
        </p:spPr>
      </p:pic>
      <p:pic>
        <p:nvPicPr>
          <p:cNvPr id="14" name="Picture 2" descr="Rincon Research Corporation logo">
            <a:extLst>
              <a:ext uri="{FF2B5EF4-FFF2-40B4-BE49-F238E27FC236}">
                <a16:creationId xmlns:a16="http://schemas.microsoft.com/office/drawing/2014/main" id="{452783A4-D79B-4B93-2A1B-449B75404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072" y="5775556"/>
            <a:ext cx="1040325" cy="1040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E3F051B-C3D9-4378-6ED7-8C89A8725A0B}"/>
              </a:ext>
            </a:extLst>
          </p:cNvPr>
          <p:cNvPicPr>
            <a:picLocks noChangeAspect="1"/>
          </p:cNvPicPr>
          <p:nvPr/>
        </p:nvPicPr>
        <p:blipFill>
          <a:blip r:embed="rId6"/>
          <a:stretch>
            <a:fillRect/>
          </a:stretch>
        </p:blipFill>
        <p:spPr>
          <a:xfrm>
            <a:off x="7980130" y="5773808"/>
            <a:ext cx="1040325" cy="1040325"/>
          </a:xfrm>
          <a:prstGeom prst="rect">
            <a:avLst/>
          </a:prstGeom>
        </p:spPr>
      </p:pic>
      <p:pic>
        <p:nvPicPr>
          <p:cNvPr id="16" name="Picture 6">
            <a:extLst>
              <a:ext uri="{FF2B5EF4-FFF2-40B4-BE49-F238E27FC236}">
                <a16:creationId xmlns:a16="http://schemas.microsoft.com/office/drawing/2014/main" id="{0F05345F-3FC7-8B81-01B8-46DFADA03CF2}"/>
              </a:ext>
            </a:extLst>
          </p:cNvPr>
          <p:cNvPicPr>
            <a:picLocks noChangeAspect="1"/>
          </p:cNvPicPr>
          <p:nvPr/>
        </p:nvPicPr>
        <p:blipFill>
          <a:blip r:embed="rId7"/>
          <a:srcRect/>
          <a:stretch>
            <a:fillRect/>
          </a:stretch>
        </p:blipFill>
        <p:spPr>
          <a:xfrm>
            <a:off x="4295060" y="5743068"/>
            <a:ext cx="1145279" cy="1072213"/>
          </a:xfrm>
          <a:prstGeom prst="rect">
            <a:avLst/>
          </a:prstGeom>
        </p:spPr>
      </p:pic>
      <p:pic>
        <p:nvPicPr>
          <p:cNvPr id="1028" name="Picture 4" descr="HamSCI at NASA's Science Activation / Citizen Science Community Workshop |  HamSCI">
            <a:extLst>
              <a:ext uri="{FF2B5EF4-FFF2-40B4-BE49-F238E27FC236}">
                <a16:creationId xmlns:a16="http://schemas.microsoft.com/office/drawing/2014/main" id="{547E244F-8760-EDF0-13DB-42B87B66AA3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698"/>
          <a:stretch/>
        </p:blipFill>
        <p:spPr bwMode="auto">
          <a:xfrm>
            <a:off x="1897615" y="5627290"/>
            <a:ext cx="1929863" cy="123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799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5">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9" y="579236"/>
            <a:ext cx="827578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Significance and Future Impact</a:t>
            </a:r>
          </a:p>
        </p:txBody>
      </p:sp>
      <p:pic>
        <p:nvPicPr>
          <p:cNvPr id="2" name="Google Shape;139;p24">
            <a:extLst>
              <a:ext uri="{FF2B5EF4-FFF2-40B4-BE49-F238E27FC236}">
                <a16:creationId xmlns:a16="http://schemas.microsoft.com/office/drawing/2014/main" id="{0BE206F1-9B0D-14D6-AE1B-943B17BAA888}"/>
              </a:ext>
            </a:extLst>
          </p:cNvPr>
          <p:cNvPicPr preferRelativeResize="0"/>
          <p:nvPr/>
        </p:nvPicPr>
        <p:blipFill>
          <a:blip r:embed="rId6">
            <a:alphaModFix/>
          </a:blip>
          <a:stretch>
            <a:fillRect/>
          </a:stretch>
        </p:blipFill>
        <p:spPr>
          <a:xfrm>
            <a:off x="11439712" y="5761449"/>
            <a:ext cx="752288" cy="1060091"/>
          </a:xfrm>
          <a:prstGeom prst="rect">
            <a:avLst/>
          </a:prstGeom>
          <a:solidFill>
            <a:schemeClr val="bg1"/>
          </a:solidFill>
          <a:ln>
            <a:noFill/>
          </a:ln>
        </p:spPr>
      </p:pic>
      <p:sp>
        <p:nvSpPr>
          <p:cNvPr id="4" name="TextBox 3">
            <a:extLst>
              <a:ext uri="{FF2B5EF4-FFF2-40B4-BE49-F238E27FC236}">
                <a16:creationId xmlns:a16="http://schemas.microsoft.com/office/drawing/2014/main" id="{BBF85960-F582-0331-4D7D-9A68BC3EF23D}"/>
              </a:ext>
            </a:extLst>
          </p:cNvPr>
          <p:cNvSpPr txBox="1"/>
          <p:nvPr/>
        </p:nvSpPr>
        <p:spPr>
          <a:xfrm>
            <a:off x="3190874" y="1541087"/>
            <a:ext cx="5725670" cy="523220"/>
          </a:xfrm>
          <a:prstGeom prst="rect">
            <a:avLst/>
          </a:prstGeom>
          <a:noFill/>
        </p:spPr>
        <p:txBody>
          <a:bodyPr wrap="none" rtlCol="0">
            <a:spAutoFit/>
          </a:bodyPr>
          <a:lstStyle/>
          <a:p>
            <a:r>
              <a:rPr lang="en-US" sz="2800" i="1" dirty="0">
                <a:latin typeface="Arial" panose="020B0604020202020204" pitchFamily="34" charset="0"/>
                <a:cs typeface="Arial" panose="020B0604020202020204" pitchFamily="34" charset="0"/>
              </a:rPr>
              <a:t>“If You Build It, They Will Come…” </a:t>
            </a:r>
          </a:p>
        </p:txBody>
      </p:sp>
      <p:sp>
        <p:nvSpPr>
          <p:cNvPr id="11" name="TextBox 10">
            <a:extLst>
              <a:ext uri="{FF2B5EF4-FFF2-40B4-BE49-F238E27FC236}">
                <a16:creationId xmlns:a16="http://schemas.microsoft.com/office/drawing/2014/main" id="{736046EA-2EE8-F29E-A23B-FE12B179C848}"/>
              </a:ext>
            </a:extLst>
          </p:cNvPr>
          <p:cNvSpPr txBox="1"/>
          <p:nvPr/>
        </p:nvSpPr>
        <p:spPr>
          <a:xfrm>
            <a:off x="317379" y="2238169"/>
            <a:ext cx="6016561"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Utilize novel inflatable antenna technology to enable high-bandwidth communications for future small satellite missions. </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Conduct research on Earth’s ionosphere through the WSPR experiment and publicize data.</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Foster collaboration between academia, industry, and government agencies.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i="0" dirty="0">
                <a:solidFill>
                  <a:srgbClr val="0D0D0D"/>
                </a:solidFill>
                <a:effectLst/>
                <a:latin typeface="Arial" panose="020B0604020202020204" pitchFamily="34" charset="0"/>
                <a:cs typeface="Arial" panose="020B0604020202020204" pitchFamily="34" charset="0"/>
              </a:rPr>
              <a:t>Hands-on experience with mission operations, ground communications, and data analysis fosters the development of future scientists and engineers.</a:t>
            </a:r>
            <a:endParaRPr lang="en-US" sz="2000" dirty="0">
              <a:latin typeface="Arial" panose="020B0604020202020204" pitchFamily="34" charset="0"/>
              <a:cs typeface="Arial" panose="020B0604020202020204" pitchFamily="34" charset="0"/>
            </a:endParaRPr>
          </a:p>
        </p:txBody>
      </p:sp>
      <p:pic>
        <p:nvPicPr>
          <p:cNvPr id="12" name="CATSAT-002 TVAC CAM 1_Trim2_2x">
            <a:hlinkClick r:id="" action="ppaction://media"/>
            <a:extLst>
              <a:ext uri="{FF2B5EF4-FFF2-40B4-BE49-F238E27FC236}">
                <a16:creationId xmlns:a16="http://schemas.microsoft.com/office/drawing/2014/main" id="{1D07FC00-B8CA-A27A-ED12-1C601287ADD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48426" y="2573713"/>
            <a:ext cx="4876800" cy="2743200"/>
          </a:xfrm>
          <a:prstGeom prst="rect">
            <a:avLst/>
          </a:prstGeom>
          <a:ln w="12700">
            <a:solidFill>
              <a:schemeClr val="tx1"/>
            </a:solid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03840881-34DE-9BAF-62AD-3B41A643D388}"/>
              </a:ext>
            </a:extLst>
          </p:cNvPr>
          <p:cNvSpPr txBox="1"/>
          <p:nvPr/>
        </p:nvSpPr>
        <p:spPr>
          <a:xfrm>
            <a:off x="6448426" y="5438283"/>
            <a:ext cx="4876800" cy="584775"/>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Video: Deployment of </a:t>
            </a:r>
            <a:r>
              <a:rPr lang="en-US" sz="1600" i="1" dirty="0" err="1">
                <a:solidFill>
                  <a:schemeClr val="bg1">
                    <a:lumMod val="50000"/>
                  </a:schemeClr>
                </a:solidFill>
                <a:latin typeface="Arial" panose="020B0604020202020204" pitchFamily="34" charset="0"/>
                <a:cs typeface="Arial" panose="020B0604020202020204" pitchFamily="34" charset="0"/>
              </a:rPr>
              <a:t>CatSat’s</a:t>
            </a:r>
            <a:r>
              <a:rPr lang="en-US" sz="1600" i="1" dirty="0">
                <a:solidFill>
                  <a:schemeClr val="bg1">
                    <a:lumMod val="50000"/>
                  </a:schemeClr>
                </a:solidFill>
                <a:latin typeface="Arial" panose="020B0604020202020204" pitchFamily="34" charset="0"/>
                <a:cs typeface="Arial" panose="020B0604020202020204" pitchFamily="34" charset="0"/>
              </a:rPr>
              <a:t> inflatable antenna using the TVAC chamber at Drake (2022)</a:t>
            </a:r>
          </a:p>
        </p:txBody>
      </p:sp>
    </p:spTree>
    <p:extLst>
      <p:ext uri="{BB962C8B-B14F-4D97-AF65-F5344CB8AC3E}">
        <p14:creationId xmlns:p14="http://schemas.microsoft.com/office/powerpoint/2010/main" val="345942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9" y="579236"/>
            <a:ext cx="827578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Acknowledgements</a:t>
            </a:r>
          </a:p>
        </p:txBody>
      </p:sp>
      <p:pic>
        <p:nvPicPr>
          <p:cNvPr id="2" name="Google Shape;139;p24">
            <a:extLst>
              <a:ext uri="{FF2B5EF4-FFF2-40B4-BE49-F238E27FC236}">
                <a16:creationId xmlns:a16="http://schemas.microsoft.com/office/drawing/2014/main" id="{1B00B8A1-4786-A077-BA03-0E4D15E7492C}"/>
              </a:ext>
            </a:extLst>
          </p:cNvPr>
          <p:cNvPicPr preferRelativeResize="0"/>
          <p:nvPr/>
        </p:nvPicPr>
        <p:blipFill>
          <a:blip r:embed="rId4">
            <a:alphaModFix/>
          </a:blip>
          <a:stretch>
            <a:fillRect/>
          </a:stretch>
        </p:blipFill>
        <p:spPr>
          <a:xfrm>
            <a:off x="11439712" y="5761449"/>
            <a:ext cx="752288" cy="1060091"/>
          </a:xfrm>
          <a:prstGeom prst="rect">
            <a:avLst/>
          </a:prstGeom>
          <a:solidFill>
            <a:schemeClr val="bg1"/>
          </a:solidFill>
          <a:ln>
            <a:noFill/>
          </a:ln>
        </p:spPr>
      </p:pic>
      <p:pic>
        <p:nvPicPr>
          <p:cNvPr id="12" name="Picture 11">
            <a:extLst>
              <a:ext uri="{FF2B5EF4-FFF2-40B4-BE49-F238E27FC236}">
                <a16:creationId xmlns:a16="http://schemas.microsoft.com/office/drawing/2014/main" id="{4FA0C41C-C549-022F-76D4-9F1B1D21310D}"/>
              </a:ext>
            </a:extLst>
          </p:cNvPr>
          <p:cNvPicPr>
            <a:picLocks noChangeAspect="1"/>
          </p:cNvPicPr>
          <p:nvPr/>
        </p:nvPicPr>
        <p:blipFill rotWithShape="1">
          <a:blip r:embed="rId5"/>
          <a:srcRect t="4205"/>
          <a:stretch/>
        </p:blipFill>
        <p:spPr>
          <a:xfrm>
            <a:off x="285745" y="1963794"/>
            <a:ext cx="5766902" cy="4143321"/>
          </a:xfrm>
          <a:prstGeom prst="rect">
            <a:avLst/>
          </a:prstGeom>
          <a:ln w="12700">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8D59188-892F-CF1D-33BA-0E4B1FC6B395}"/>
              </a:ext>
            </a:extLst>
          </p:cNvPr>
          <p:cNvSpPr txBox="1"/>
          <p:nvPr/>
        </p:nvSpPr>
        <p:spPr>
          <a:xfrm>
            <a:off x="6325203" y="1450132"/>
            <a:ext cx="5098213" cy="2585323"/>
          </a:xfrm>
          <a:prstGeom prst="rect">
            <a:avLst/>
          </a:prstGeom>
          <a:noFill/>
        </p:spPr>
        <p:txBody>
          <a:bodyPr wrap="square">
            <a:spAutoFit/>
          </a:bodyPr>
          <a:lstStyle/>
          <a:p>
            <a:pPr lvl="1"/>
            <a:endParaRPr lang="en-US" sz="1800" dirty="0">
              <a:latin typeface="Arial" panose="020B0604020202020204" pitchFamily="34" charset="0"/>
              <a:cs typeface="Arial" panose="020B0604020202020204" pitchFamily="34" charset="0"/>
            </a:endParaRPr>
          </a:p>
          <a:p>
            <a:pPr lvl="1"/>
            <a:r>
              <a:rPr lang="en-US" sz="2400" b="1" i="1" dirty="0">
                <a:latin typeface="Arial" panose="020B0604020202020204" pitchFamily="34" charset="0"/>
                <a:cs typeface="Arial" panose="020B0604020202020204" pitchFamily="34" charset="0"/>
              </a:rPr>
              <a:t>Thank you to…</a:t>
            </a:r>
          </a:p>
          <a:p>
            <a:pPr lvl="1"/>
            <a:endParaRPr lang="en-US"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Dr. Christopher Walker</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UA’s </a:t>
            </a:r>
            <a:r>
              <a:rPr lang="en-US" sz="2400" dirty="0" err="1">
                <a:latin typeface="Arial" panose="020B0604020202020204" pitchFamily="34" charset="0"/>
                <a:cs typeface="Arial" panose="020B0604020202020204" pitchFamily="34" charset="0"/>
              </a:rPr>
              <a:t>CatSat</a:t>
            </a:r>
            <a:r>
              <a:rPr lang="en-US" sz="2400" dirty="0">
                <a:latin typeface="Arial" panose="020B0604020202020204" pitchFamily="34" charset="0"/>
                <a:cs typeface="Arial" panose="020B0604020202020204" pitchFamily="34" charset="0"/>
              </a:rPr>
              <a:t> Team</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Arizona NASA Space Grant Consortium</a:t>
            </a:r>
          </a:p>
        </p:txBody>
      </p:sp>
      <p:sp>
        <p:nvSpPr>
          <p:cNvPr id="14" name="TextBox 13">
            <a:extLst>
              <a:ext uri="{FF2B5EF4-FFF2-40B4-BE49-F238E27FC236}">
                <a16:creationId xmlns:a16="http://schemas.microsoft.com/office/drawing/2014/main" id="{0A77BEBF-00C4-3CC3-E726-EC6B65609AB3}"/>
              </a:ext>
            </a:extLst>
          </p:cNvPr>
          <p:cNvSpPr txBox="1"/>
          <p:nvPr/>
        </p:nvSpPr>
        <p:spPr>
          <a:xfrm>
            <a:off x="6325202" y="3975589"/>
            <a:ext cx="5200047" cy="2769989"/>
          </a:xfrm>
          <a:prstGeom prst="rect">
            <a:avLst/>
          </a:prstGeom>
          <a:noFill/>
        </p:spPr>
        <p:txBody>
          <a:bodyPr wrap="square">
            <a:spAutoFit/>
          </a:bodyPr>
          <a:lstStyle/>
          <a:p>
            <a:pPr lvl="1"/>
            <a:endParaRPr lang="en-US" sz="18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NASA CubeSat Launch Initiative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Rincon Research Corporation</a:t>
            </a:r>
          </a:p>
          <a:p>
            <a:pPr marL="742950" lvl="1" indent="-285750">
              <a:buFont typeface="Arial" panose="020B0604020202020204" pitchFamily="34" charset="0"/>
              <a:buChar char="•"/>
            </a:pPr>
            <a:r>
              <a:rPr lang="en-US" sz="2400" dirty="0" err="1">
                <a:latin typeface="Arial" panose="020B0604020202020204" pitchFamily="34" charset="0"/>
                <a:cs typeface="Arial" panose="020B0604020202020204" pitchFamily="34" charset="0"/>
              </a:rPr>
              <a:t>FreeFall</a:t>
            </a:r>
            <a:r>
              <a:rPr lang="en-US" sz="2400" dirty="0">
                <a:latin typeface="Arial" panose="020B0604020202020204" pitchFamily="34" charset="0"/>
                <a:cs typeface="Arial" panose="020B0604020202020204" pitchFamily="34" charset="0"/>
              </a:rPr>
              <a:t> Aerospace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Firefly Aerospace </a:t>
            </a:r>
          </a:p>
          <a:p>
            <a:pPr lvl="1"/>
            <a:endParaRPr lang="en-US" sz="18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800" dirty="0"/>
          </a:p>
        </p:txBody>
      </p:sp>
      <p:cxnSp>
        <p:nvCxnSpPr>
          <p:cNvPr id="17" name="Straight Connector 16">
            <a:extLst>
              <a:ext uri="{FF2B5EF4-FFF2-40B4-BE49-F238E27FC236}">
                <a16:creationId xmlns:a16="http://schemas.microsoft.com/office/drawing/2014/main" id="{F5F1A8B0-5D37-4CFD-5CDA-9A9385E9CCB5}"/>
              </a:ext>
            </a:extLst>
          </p:cNvPr>
          <p:cNvCxnSpPr>
            <a:cxnSpLocks/>
          </p:cNvCxnSpPr>
          <p:nvPr/>
        </p:nvCxnSpPr>
        <p:spPr>
          <a:xfrm>
            <a:off x="6325203" y="4115206"/>
            <a:ext cx="533025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0591DFF-A395-752D-F3CC-638A0EBA2B0B}"/>
              </a:ext>
            </a:extLst>
          </p:cNvPr>
          <p:cNvSpPr txBox="1"/>
          <p:nvPr/>
        </p:nvSpPr>
        <p:spPr>
          <a:xfrm>
            <a:off x="1144507" y="6278764"/>
            <a:ext cx="3381439" cy="338554"/>
          </a:xfrm>
          <a:prstGeom prst="rect">
            <a:avLst/>
          </a:prstGeom>
          <a:noFill/>
        </p:spPr>
        <p:txBody>
          <a:bodyPr wrap="none" rtlCol="0">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Image: UA Communications (2022)</a:t>
            </a:r>
          </a:p>
        </p:txBody>
      </p:sp>
    </p:spTree>
    <p:extLst>
      <p:ext uri="{BB962C8B-B14F-4D97-AF65-F5344CB8AC3E}">
        <p14:creationId xmlns:p14="http://schemas.microsoft.com/office/powerpoint/2010/main" val="232128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01E984-279E-2033-4EB0-3B2206258FF4}"/>
              </a:ext>
            </a:extLst>
          </p:cNvPr>
          <p:cNvSpPr/>
          <p:nvPr/>
        </p:nvSpPr>
        <p:spPr>
          <a:xfrm>
            <a:off x="0" y="5700346"/>
            <a:ext cx="12192000" cy="11576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18C0A3-9B8C-EF1E-39C7-395D527AF61A}"/>
              </a:ext>
            </a:extLst>
          </p:cNvPr>
          <p:cNvSpPr txBox="1"/>
          <p:nvPr/>
        </p:nvSpPr>
        <p:spPr>
          <a:xfrm>
            <a:off x="0" y="2703044"/>
            <a:ext cx="12192000" cy="646331"/>
          </a:xfrm>
          <a:prstGeom prst="rect">
            <a:avLst/>
          </a:prstGeom>
          <a:solidFill>
            <a:srgbClr val="378DBD"/>
          </a:solid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Thank You!</a:t>
            </a:r>
          </a:p>
        </p:txBody>
      </p:sp>
      <p:pic>
        <p:nvPicPr>
          <p:cNvPr id="10" name="Google Shape;139;p24">
            <a:extLst>
              <a:ext uri="{FF2B5EF4-FFF2-40B4-BE49-F238E27FC236}">
                <a16:creationId xmlns:a16="http://schemas.microsoft.com/office/drawing/2014/main" id="{6DC5FF21-B9FB-31EF-41C8-CAEA3EE329E2}"/>
              </a:ext>
            </a:extLst>
          </p:cNvPr>
          <p:cNvPicPr preferRelativeResize="0"/>
          <p:nvPr/>
        </p:nvPicPr>
        <p:blipFill>
          <a:blip r:embed="rId3">
            <a:alphaModFix/>
          </a:blip>
          <a:stretch>
            <a:fillRect/>
          </a:stretch>
        </p:blipFill>
        <p:spPr>
          <a:xfrm>
            <a:off x="751170" y="5700714"/>
            <a:ext cx="840491" cy="1157654"/>
          </a:xfrm>
          <a:prstGeom prst="rect">
            <a:avLst/>
          </a:prstGeom>
          <a:solidFill>
            <a:schemeClr val="bg1"/>
          </a:solidFill>
          <a:ln>
            <a:noFill/>
          </a:ln>
        </p:spPr>
      </p:pic>
      <p:cxnSp>
        <p:nvCxnSpPr>
          <p:cNvPr id="2" name="Straight Connector 1">
            <a:extLst>
              <a:ext uri="{FF2B5EF4-FFF2-40B4-BE49-F238E27FC236}">
                <a16:creationId xmlns:a16="http://schemas.microsoft.com/office/drawing/2014/main" id="{F40A702A-7528-E55F-BBBE-19FA8E305234}"/>
              </a:ext>
            </a:extLst>
          </p:cNvPr>
          <p:cNvCxnSpPr>
            <a:cxnSpLocks/>
          </p:cNvCxnSpPr>
          <p:nvPr/>
        </p:nvCxnSpPr>
        <p:spPr>
          <a:xfrm>
            <a:off x="0" y="5700346"/>
            <a:ext cx="12192000" cy="0"/>
          </a:xfrm>
          <a:prstGeom prst="line">
            <a:avLst/>
          </a:prstGeom>
          <a:ln w="38100">
            <a:solidFill>
              <a:srgbClr val="378DBD"/>
            </a:solidFill>
          </a:ln>
        </p:spPr>
        <p:style>
          <a:lnRef idx="2">
            <a:schemeClr val="accent1"/>
          </a:lnRef>
          <a:fillRef idx="0">
            <a:schemeClr val="accent1"/>
          </a:fillRef>
          <a:effectRef idx="1">
            <a:schemeClr val="accent1"/>
          </a:effectRef>
          <a:fontRef idx="minor">
            <a:schemeClr val="tx1"/>
          </a:fontRef>
        </p:style>
      </p:cxnSp>
      <p:pic>
        <p:nvPicPr>
          <p:cNvPr id="11" name="Google Shape;141;p24">
            <a:extLst>
              <a:ext uri="{FF2B5EF4-FFF2-40B4-BE49-F238E27FC236}">
                <a16:creationId xmlns:a16="http://schemas.microsoft.com/office/drawing/2014/main" id="{55613658-B6D6-A5F8-4262-1985A37188FF}"/>
              </a:ext>
            </a:extLst>
          </p:cNvPr>
          <p:cNvPicPr preferRelativeResize="0"/>
          <p:nvPr/>
        </p:nvPicPr>
        <p:blipFill>
          <a:blip r:embed="rId4">
            <a:alphaModFix/>
          </a:blip>
          <a:stretch>
            <a:fillRect/>
          </a:stretch>
        </p:blipFill>
        <p:spPr>
          <a:xfrm>
            <a:off x="9806012" y="5750193"/>
            <a:ext cx="1477819" cy="1057962"/>
          </a:xfrm>
          <a:prstGeom prst="rect">
            <a:avLst/>
          </a:prstGeom>
          <a:noFill/>
          <a:ln>
            <a:noFill/>
          </a:ln>
        </p:spPr>
      </p:pic>
      <p:pic>
        <p:nvPicPr>
          <p:cNvPr id="14" name="Picture 2" descr="Rincon Research Corporation logo">
            <a:extLst>
              <a:ext uri="{FF2B5EF4-FFF2-40B4-BE49-F238E27FC236}">
                <a16:creationId xmlns:a16="http://schemas.microsoft.com/office/drawing/2014/main" id="{452783A4-D79B-4B93-2A1B-449B75404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072" y="5775556"/>
            <a:ext cx="1040325" cy="1040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E3F051B-C3D9-4378-6ED7-8C89A8725A0B}"/>
              </a:ext>
            </a:extLst>
          </p:cNvPr>
          <p:cNvPicPr>
            <a:picLocks noChangeAspect="1"/>
          </p:cNvPicPr>
          <p:nvPr/>
        </p:nvPicPr>
        <p:blipFill>
          <a:blip r:embed="rId6"/>
          <a:stretch>
            <a:fillRect/>
          </a:stretch>
        </p:blipFill>
        <p:spPr>
          <a:xfrm>
            <a:off x="7980130" y="5773808"/>
            <a:ext cx="1040325" cy="1040325"/>
          </a:xfrm>
          <a:prstGeom prst="rect">
            <a:avLst/>
          </a:prstGeom>
        </p:spPr>
      </p:pic>
      <p:pic>
        <p:nvPicPr>
          <p:cNvPr id="16" name="Picture 6">
            <a:extLst>
              <a:ext uri="{FF2B5EF4-FFF2-40B4-BE49-F238E27FC236}">
                <a16:creationId xmlns:a16="http://schemas.microsoft.com/office/drawing/2014/main" id="{0F05345F-3FC7-8B81-01B8-46DFADA03CF2}"/>
              </a:ext>
            </a:extLst>
          </p:cNvPr>
          <p:cNvPicPr>
            <a:picLocks noChangeAspect="1"/>
          </p:cNvPicPr>
          <p:nvPr/>
        </p:nvPicPr>
        <p:blipFill>
          <a:blip r:embed="rId7"/>
          <a:srcRect/>
          <a:stretch>
            <a:fillRect/>
          </a:stretch>
        </p:blipFill>
        <p:spPr>
          <a:xfrm>
            <a:off x="4295060" y="5743068"/>
            <a:ext cx="1145279" cy="1072213"/>
          </a:xfrm>
          <a:prstGeom prst="rect">
            <a:avLst/>
          </a:prstGeom>
        </p:spPr>
      </p:pic>
      <p:pic>
        <p:nvPicPr>
          <p:cNvPr id="3" name="Picture 4" descr="HamSCI at NASA's Science Activation / Citizen Science Community Workshop |  HamSCI">
            <a:extLst>
              <a:ext uri="{FF2B5EF4-FFF2-40B4-BE49-F238E27FC236}">
                <a16:creationId xmlns:a16="http://schemas.microsoft.com/office/drawing/2014/main" id="{3D2FD470-5916-196E-EA50-B2216992C08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698"/>
          <a:stretch/>
        </p:blipFill>
        <p:spPr bwMode="auto">
          <a:xfrm>
            <a:off x="1897615" y="5627290"/>
            <a:ext cx="1929863" cy="123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15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427194" y="566505"/>
            <a:ext cx="10561606"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High-bandwidth Communications for Small Satellites</a:t>
            </a:r>
          </a:p>
        </p:txBody>
      </p:sp>
      <p:pic>
        <p:nvPicPr>
          <p:cNvPr id="2" name="Picture 1">
            <a:extLst>
              <a:ext uri="{FF2B5EF4-FFF2-40B4-BE49-F238E27FC236}">
                <a16:creationId xmlns:a16="http://schemas.microsoft.com/office/drawing/2014/main" id="{AA8C03BA-F7A8-F96E-8FC9-C1C69FA20A7E}"/>
              </a:ext>
            </a:extLst>
          </p:cNvPr>
          <p:cNvPicPr>
            <a:picLocks noChangeAspect="1"/>
          </p:cNvPicPr>
          <p:nvPr/>
        </p:nvPicPr>
        <p:blipFill>
          <a:blip r:embed="rId4"/>
          <a:stretch>
            <a:fillRect/>
          </a:stretch>
        </p:blipFill>
        <p:spPr>
          <a:xfrm>
            <a:off x="8520995" y="1837093"/>
            <a:ext cx="2770196" cy="4098573"/>
          </a:xfrm>
          <a:prstGeom prst="rect">
            <a:avLst/>
          </a:prstGeom>
          <a:solidFill>
            <a:srgbClr val="FFFFFF">
              <a:shade val="85000"/>
            </a:srgbClr>
          </a:solidFill>
          <a:ln w="12700" cap="sq">
            <a:solidFill>
              <a:schemeClr val="tx1"/>
            </a:solidFill>
            <a:miter lim="800000"/>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4CD25AA-475E-DBB5-84E3-68A73C33A1DE}"/>
              </a:ext>
            </a:extLst>
          </p:cNvPr>
          <p:cNvSpPr txBox="1"/>
          <p:nvPr/>
        </p:nvSpPr>
        <p:spPr>
          <a:xfrm>
            <a:off x="657225" y="1804737"/>
            <a:ext cx="771525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Small satellites traditionally face limitations in communication capabilities due to size and mass constraints.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Advancement of inflatable antenna systems on small satellites will support high bandwidth communications for interplanetary small-satellite and CubeSat missions.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University of Arizona’s </a:t>
            </a:r>
            <a:r>
              <a:rPr lang="en-US" sz="2400" dirty="0" err="1">
                <a:latin typeface="Arial" panose="020B0604020202020204" pitchFamily="34" charset="0"/>
                <a:cs typeface="Arial" panose="020B0604020202020204" pitchFamily="34" charset="0"/>
              </a:rPr>
              <a:t>CatSat</a:t>
            </a:r>
            <a:r>
              <a:rPr lang="en-US" sz="2400" dirty="0">
                <a:latin typeface="Arial" panose="020B0604020202020204" pitchFamily="34" charset="0"/>
                <a:cs typeface="Arial" panose="020B0604020202020204" pitchFamily="34" charset="0"/>
              </a:rPr>
              <a:t>, a 6U CubeSat, focuses on demonstrating the first inflatable antenna from Low Earth Orbit (LEO).</a:t>
            </a:r>
          </a:p>
        </p:txBody>
      </p:sp>
      <p:pic>
        <p:nvPicPr>
          <p:cNvPr id="6" name="Google Shape;139;p24">
            <a:extLst>
              <a:ext uri="{FF2B5EF4-FFF2-40B4-BE49-F238E27FC236}">
                <a16:creationId xmlns:a16="http://schemas.microsoft.com/office/drawing/2014/main" id="{D1A73E90-11A3-3A23-C0C1-B012DB6C9AFE}"/>
              </a:ext>
            </a:extLst>
          </p:cNvPr>
          <p:cNvPicPr preferRelativeResize="0"/>
          <p:nvPr/>
        </p:nvPicPr>
        <p:blipFill>
          <a:blip r:embed="rId5">
            <a:alphaModFix/>
          </a:blip>
          <a:stretch>
            <a:fillRect/>
          </a:stretch>
        </p:blipFill>
        <p:spPr>
          <a:xfrm>
            <a:off x="11439712" y="5761449"/>
            <a:ext cx="752288" cy="1060091"/>
          </a:xfrm>
          <a:prstGeom prst="rect">
            <a:avLst/>
          </a:prstGeom>
          <a:solidFill>
            <a:schemeClr val="bg1"/>
          </a:solidFill>
          <a:ln>
            <a:noFill/>
          </a:ln>
        </p:spPr>
      </p:pic>
    </p:spTree>
    <p:extLst>
      <p:ext uri="{BB962C8B-B14F-4D97-AF65-F5344CB8AC3E}">
        <p14:creationId xmlns:p14="http://schemas.microsoft.com/office/powerpoint/2010/main" val="156638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39;p24">
            <a:extLst>
              <a:ext uri="{FF2B5EF4-FFF2-40B4-BE49-F238E27FC236}">
                <a16:creationId xmlns:a16="http://schemas.microsoft.com/office/drawing/2014/main" id="{AAB42BEB-3964-3EE4-CB0D-101E0608F111}"/>
              </a:ext>
            </a:extLst>
          </p:cNvPr>
          <p:cNvPicPr preferRelativeResize="0"/>
          <p:nvPr/>
        </p:nvPicPr>
        <p:blipFill>
          <a:blip r:embed="rId3">
            <a:alphaModFix/>
          </a:blip>
          <a:stretch>
            <a:fillRect/>
          </a:stretch>
        </p:blipFill>
        <p:spPr>
          <a:xfrm>
            <a:off x="11439712" y="5761449"/>
            <a:ext cx="752288" cy="1060091"/>
          </a:xfrm>
          <a:prstGeom prst="rect">
            <a:avLst/>
          </a:prstGeom>
          <a:solidFill>
            <a:schemeClr val="bg1"/>
          </a:solidFill>
          <a:ln>
            <a:noFill/>
          </a:ln>
        </p:spPr>
      </p:pic>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4">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9" y="579236"/>
            <a:ext cx="827578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Preparing for </a:t>
            </a:r>
            <a:r>
              <a:rPr lang="en-US" sz="3600" dirty="0" err="1">
                <a:latin typeface="Arial" panose="020B0604020202020204" pitchFamily="34" charset="0"/>
                <a:cs typeface="Arial" panose="020B0604020202020204" pitchFamily="34" charset="0"/>
              </a:rPr>
              <a:t>CatSat’s</a:t>
            </a:r>
            <a:r>
              <a:rPr lang="en-US" sz="3600" dirty="0">
                <a:latin typeface="Arial" panose="020B0604020202020204" pitchFamily="34" charset="0"/>
                <a:cs typeface="Arial" panose="020B0604020202020204" pitchFamily="34" charset="0"/>
              </a:rPr>
              <a:t> Operations</a:t>
            </a:r>
          </a:p>
        </p:txBody>
      </p:sp>
      <p:sp>
        <p:nvSpPr>
          <p:cNvPr id="2" name="TextBox 1">
            <a:extLst>
              <a:ext uri="{FF2B5EF4-FFF2-40B4-BE49-F238E27FC236}">
                <a16:creationId xmlns:a16="http://schemas.microsoft.com/office/drawing/2014/main" id="{B23E459C-2B65-C830-472C-DB4DE4E0446C}"/>
              </a:ext>
            </a:extLst>
          </p:cNvPr>
          <p:cNvSpPr txBox="1"/>
          <p:nvPr/>
        </p:nvSpPr>
        <p:spPr>
          <a:xfrm>
            <a:off x="657225" y="1950933"/>
            <a:ext cx="5257800"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Mission Operations Preparation</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Ensuring spacecraft safety during Launch and Early Orbit (LEOP)</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Spacecraft checkout procedures</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Creating spacecraft command scripts</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Scheduling ground communications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7D013E9-5739-C99A-7570-9EEB9D86A313}"/>
              </a:ext>
            </a:extLst>
          </p:cNvPr>
          <p:cNvSpPr txBox="1"/>
          <p:nvPr/>
        </p:nvSpPr>
        <p:spPr>
          <a:xfrm>
            <a:off x="756882" y="4289893"/>
            <a:ext cx="506730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Science Operations Preparation</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Defining science objectives</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Scheduling science operations</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Storing and publishing </a:t>
            </a:r>
            <a:r>
              <a:rPr lang="en-US" sz="2000" dirty="0" err="1">
                <a:latin typeface="Arial" panose="020B0604020202020204" pitchFamily="34" charset="0"/>
                <a:cs typeface="Arial" panose="020B0604020202020204" pitchFamily="34" charset="0"/>
              </a:rPr>
              <a:t>CatSat’s</a:t>
            </a:r>
            <a:r>
              <a:rPr lang="en-US" sz="2000" dirty="0">
                <a:latin typeface="Arial" panose="020B0604020202020204" pitchFamily="34" charset="0"/>
                <a:cs typeface="Arial" panose="020B0604020202020204" pitchFamily="34" charset="0"/>
              </a:rPr>
              <a:t> data</a:t>
            </a:r>
          </a:p>
        </p:txBody>
      </p:sp>
      <p:sp>
        <p:nvSpPr>
          <p:cNvPr id="6" name="TextBox 5">
            <a:extLst>
              <a:ext uri="{FF2B5EF4-FFF2-40B4-BE49-F238E27FC236}">
                <a16:creationId xmlns:a16="http://schemas.microsoft.com/office/drawing/2014/main" id="{297251B5-FB04-FF96-434A-42D984A6040B}"/>
              </a:ext>
            </a:extLst>
          </p:cNvPr>
          <p:cNvSpPr txBox="1"/>
          <p:nvPr/>
        </p:nvSpPr>
        <p:spPr>
          <a:xfrm>
            <a:off x="6469107" y="1950933"/>
            <a:ext cx="5221143" cy="2246769"/>
          </a:xfrm>
          <a:prstGeom prst="rect">
            <a:avLst/>
          </a:prstGeom>
          <a:noFill/>
        </p:spPr>
        <p:txBody>
          <a:bodyPr wrap="square">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Ground Station Construction</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Ultra-high frequency (UHF) ground station at the Applied Research Building (ARB)</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Survey of Biosphere 2</a:t>
            </a:r>
          </a:p>
          <a:p>
            <a:pPr marL="80010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Rincon Research Corporation (RRC) &amp; UA Cooperation</a:t>
            </a:r>
            <a:endParaRPr lang="en-US" sz="2000" dirty="0"/>
          </a:p>
        </p:txBody>
      </p:sp>
      <p:sp>
        <p:nvSpPr>
          <p:cNvPr id="9" name="TextBox 8">
            <a:extLst>
              <a:ext uri="{FF2B5EF4-FFF2-40B4-BE49-F238E27FC236}">
                <a16:creationId xmlns:a16="http://schemas.microsoft.com/office/drawing/2014/main" id="{BFCF471F-FFA0-EC7E-FDCA-55321D6C958B}"/>
              </a:ext>
            </a:extLst>
          </p:cNvPr>
          <p:cNvSpPr txBox="1"/>
          <p:nvPr/>
        </p:nvSpPr>
        <p:spPr>
          <a:xfrm>
            <a:off x="657225" y="1378529"/>
            <a:ext cx="10848975" cy="461665"/>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As of November 2022, </a:t>
            </a:r>
            <a:r>
              <a:rPr lang="en-US" sz="2400" b="1" dirty="0" err="1">
                <a:latin typeface="Arial" panose="020B0604020202020204" pitchFamily="34" charset="0"/>
                <a:cs typeface="Arial" panose="020B0604020202020204" pitchFamily="34" charset="0"/>
              </a:rPr>
              <a:t>CatSat</a:t>
            </a:r>
            <a:r>
              <a:rPr lang="en-US" sz="2400" b="1" dirty="0">
                <a:latin typeface="Arial" panose="020B0604020202020204" pitchFamily="34" charset="0"/>
                <a:cs typeface="Arial" panose="020B0604020202020204" pitchFamily="34" charset="0"/>
              </a:rPr>
              <a:t> is fully qualified and ready for launch...</a:t>
            </a:r>
          </a:p>
        </p:txBody>
      </p:sp>
      <p:cxnSp>
        <p:nvCxnSpPr>
          <p:cNvPr id="17" name="Straight Connector 16">
            <a:extLst>
              <a:ext uri="{FF2B5EF4-FFF2-40B4-BE49-F238E27FC236}">
                <a16:creationId xmlns:a16="http://schemas.microsoft.com/office/drawing/2014/main" id="{A5621559-28DB-7C80-16F1-4CA0591D9B8D}"/>
              </a:ext>
            </a:extLst>
          </p:cNvPr>
          <p:cNvCxnSpPr>
            <a:cxnSpLocks/>
            <a:stCxn id="9" idx="2"/>
          </p:cNvCxnSpPr>
          <p:nvPr/>
        </p:nvCxnSpPr>
        <p:spPr>
          <a:xfrm>
            <a:off x="6081713" y="1840194"/>
            <a:ext cx="14287" cy="4827306"/>
          </a:xfrm>
          <a:prstGeom prst="line">
            <a:avLst/>
          </a:prstGeom>
        </p:spPr>
        <p:style>
          <a:lnRef idx="2">
            <a:schemeClr val="dk1"/>
          </a:lnRef>
          <a:fillRef idx="0">
            <a:schemeClr val="dk1"/>
          </a:fillRef>
          <a:effectRef idx="1">
            <a:schemeClr val="dk1"/>
          </a:effectRef>
          <a:fontRef idx="minor">
            <a:schemeClr val="tx1"/>
          </a:fontRef>
        </p:style>
      </p:cxnSp>
      <p:pic>
        <p:nvPicPr>
          <p:cNvPr id="21" name="Picture 20">
            <a:extLst>
              <a:ext uri="{FF2B5EF4-FFF2-40B4-BE49-F238E27FC236}">
                <a16:creationId xmlns:a16="http://schemas.microsoft.com/office/drawing/2014/main" id="{E61EC814-3D4E-8FF5-E099-FDFBEA4497EA}"/>
              </a:ext>
            </a:extLst>
          </p:cNvPr>
          <p:cNvPicPr>
            <a:picLocks noChangeAspect="1"/>
          </p:cNvPicPr>
          <p:nvPr/>
        </p:nvPicPr>
        <p:blipFill>
          <a:blip r:embed="rId5"/>
          <a:stretch>
            <a:fillRect/>
          </a:stretch>
        </p:blipFill>
        <p:spPr>
          <a:xfrm>
            <a:off x="8120088" y="4222064"/>
            <a:ext cx="1784612" cy="2192625"/>
          </a:xfrm>
          <a:prstGeom prst="rect">
            <a:avLst/>
          </a:prstGeom>
        </p:spPr>
      </p:pic>
      <p:pic>
        <p:nvPicPr>
          <p:cNvPr id="22" name="Picture 21">
            <a:extLst>
              <a:ext uri="{FF2B5EF4-FFF2-40B4-BE49-F238E27FC236}">
                <a16:creationId xmlns:a16="http://schemas.microsoft.com/office/drawing/2014/main" id="{0DEFCB63-F0D5-6992-1532-A863C0775419}"/>
              </a:ext>
            </a:extLst>
          </p:cNvPr>
          <p:cNvPicPr>
            <a:picLocks noChangeAspect="1"/>
          </p:cNvPicPr>
          <p:nvPr/>
        </p:nvPicPr>
        <p:blipFill>
          <a:blip r:embed="rId6"/>
          <a:stretch>
            <a:fillRect/>
          </a:stretch>
        </p:blipFill>
        <p:spPr>
          <a:xfrm>
            <a:off x="9757275" y="4612538"/>
            <a:ext cx="1714348" cy="1480478"/>
          </a:xfrm>
          <a:prstGeom prst="rect">
            <a:avLst/>
          </a:prstGeom>
          <a:ln w="12700">
            <a:solidFill>
              <a:schemeClr val="tx1"/>
            </a:solidFill>
          </a:ln>
          <a:effectLst>
            <a:outerShdw blurRad="50800" dist="38100" dir="2700000" algn="tl" rotWithShape="0">
              <a:prstClr val="black">
                <a:alpha val="40000"/>
              </a:prstClr>
            </a:outerShdw>
          </a:effectLst>
        </p:spPr>
      </p:pic>
      <p:pic>
        <p:nvPicPr>
          <p:cNvPr id="20" name="Picture 19" descr="A group of men standing on a roof&#10;&#10;Description automatically generated">
            <a:extLst>
              <a:ext uri="{FF2B5EF4-FFF2-40B4-BE49-F238E27FC236}">
                <a16:creationId xmlns:a16="http://schemas.microsoft.com/office/drawing/2014/main" id="{39E7498B-B99A-026F-347A-72B29511BD5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04992" y="4612538"/>
            <a:ext cx="1817271" cy="1362953"/>
          </a:xfrm>
          <a:prstGeom prst="rect">
            <a:avLst/>
          </a:prstGeom>
          <a:ln w="12700">
            <a:solidFill>
              <a:schemeClr val="tx1"/>
            </a:solidFill>
          </a:ln>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A940354B-C5C4-7738-1A3C-A965CC8013FB}"/>
              </a:ext>
            </a:extLst>
          </p:cNvPr>
          <p:cNvSpPr/>
          <p:nvPr/>
        </p:nvSpPr>
        <p:spPr>
          <a:xfrm>
            <a:off x="738001" y="4197702"/>
            <a:ext cx="4996049" cy="18721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0BEB1E5-389A-481F-D835-865025AFC694}"/>
              </a:ext>
            </a:extLst>
          </p:cNvPr>
          <p:cNvSpPr/>
          <p:nvPr/>
        </p:nvSpPr>
        <p:spPr>
          <a:xfrm>
            <a:off x="6457923" y="1926571"/>
            <a:ext cx="5243513" cy="21880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3DBE595-BC89-709F-2072-F89558FD931E}"/>
              </a:ext>
            </a:extLst>
          </p:cNvPr>
          <p:cNvSpPr txBox="1"/>
          <p:nvPr/>
        </p:nvSpPr>
        <p:spPr>
          <a:xfrm>
            <a:off x="691767" y="6162020"/>
            <a:ext cx="1681935" cy="338554"/>
          </a:xfrm>
          <a:prstGeom prst="rect">
            <a:avLst/>
          </a:prstGeom>
          <a:noFill/>
        </p:spPr>
        <p:txBody>
          <a:bodyPr wrap="none" rtlCol="0">
            <a:spAutoFit/>
          </a:bodyPr>
          <a:lstStyle/>
          <a:p>
            <a:r>
              <a:rPr lang="en-US" sz="1600" i="1" dirty="0">
                <a:solidFill>
                  <a:srgbClr val="FF0000"/>
                </a:solidFill>
              </a:rPr>
              <a:t>My focus areas…</a:t>
            </a:r>
          </a:p>
        </p:txBody>
      </p:sp>
    </p:spTree>
    <p:extLst>
      <p:ext uri="{BB962C8B-B14F-4D97-AF65-F5344CB8AC3E}">
        <p14:creationId xmlns:p14="http://schemas.microsoft.com/office/powerpoint/2010/main" val="386984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8" y="579236"/>
            <a:ext cx="9023927"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Review of </a:t>
            </a:r>
            <a:r>
              <a:rPr lang="en-US" sz="3600" dirty="0" err="1">
                <a:latin typeface="Arial" panose="020B0604020202020204" pitchFamily="34" charset="0"/>
                <a:cs typeface="Arial" panose="020B0604020202020204" pitchFamily="34" charset="0"/>
              </a:rPr>
              <a:t>CatSat’s</a:t>
            </a:r>
            <a:r>
              <a:rPr lang="en-US" sz="3600" dirty="0">
                <a:latin typeface="Arial" panose="020B0604020202020204" pitchFamily="34" charset="0"/>
                <a:cs typeface="Arial" panose="020B0604020202020204" pitchFamily="34" charset="0"/>
              </a:rPr>
              <a:t> Concept of Operations</a:t>
            </a:r>
          </a:p>
        </p:txBody>
      </p:sp>
      <p:pic>
        <p:nvPicPr>
          <p:cNvPr id="11" name="Picture 10" descr="A satellite in space with earth and lights&#10;&#10;Description automatically generated with medium confidence">
            <a:extLst>
              <a:ext uri="{FF2B5EF4-FFF2-40B4-BE49-F238E27FC236}">
                <a16:creationId xmlns:a16="http://schemas.microsoft.com/office/drawing/2014/main" id="{538DD477-7329-AC50-32D0-60DC576DE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53" y="1477262"/>
            <a:ext cx="10568270" cy="4923251"/>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7EF605FF-776C-D9D6-2B4C-A6EEF9186443}"/>
              </a:ext>
            </a:extLst>
          </p:cNvPr>
          <p:cNvSpPr/>
          <p:nvPr/>
        </p:nvSpPr>
        <p:spPr>
          <a:xfrm>
            <a:off x="945577" y="5236503"/>
            <a:ext cx="2409914" cy="11427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a:extLst>
              <a:ext uri="{FF2B5EF4-FFF2-40B4-BE49-F238E27FC236}">
                <a16:creationId xmlns:a16="http://schemas.microsoft.com/office/drawing/2014/main" id="{2ABC76C0-8F0C-543D-6D38-ED4B7C4F5187}"/>
              </a:ext>
            </a:extLst>
          </p:cNvPr>
          <p:cNvSpPr/>
          <p:nvPr/>
        </p:nvSpPr>
        <p:spPr>
          <a:xfrm>
            <a:off x="7728197" y="5236503"/>
            <a:ext cx="2409914" cy="1142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6" name="Google Shape;139;p24">
            <a:extLst>
              <a:ext uri="{FF2B5EF4-FFF2-40B4-BE49-F238E27FC236}">
                <a16:creationId xmlns:a16="http://schemas.microsoft.com/office/drawing/2014/main" id="{01BBA2A1-1C31-C6D2-6444-71DE4CCDE486}"/>
              </a:ext>
            </a:extLst>
          </p:cNvPr>
          <p:cNvPicPr preferRelativeResize="0"/>
          <p:nvPr/>
        </p:nvPicPr>
        <p:blipFill>
          <a:blip r:embed="rId5">
            <a:alphaModFix/>
          </a:blip>
          <a:stretch>
            <a:fillRect/>
          </a:stretch>
        </p:blipFill>
        <p:spPr>
          <a:xfrm>
            <a:off x="11439712" y="5761449"/>
            <a:ext cx="752288" cy="1060091"/>
          </a:xfrm>
          <a:prstGeom prst="rect">
            <a:avLst/>
          </a:prstGeom>
          <a:solidFill>
            <a:schemeClr val="bg1"/>
          </a:solidFill>
          <a:ln>
            <a:noFill/>
          </a:ln>
        </p:spPr>
      </p:pic>
      <p:sp>
        <p:nvSpPr>
          <p:cNvPr id="4" name="TextBox 3">
            <a:extLst>
              <a:ext uri="{FF2B5EF4-FFF2-40B4-BE49-F238E27FC236}">
                <a16:creationId xmlns:a16="http://schemas.microsoft.com/office/drawing/2014/main" id="{E748AAE5-0401-D01C-77B6-6A42E7AF8AB7}"/>
              </a:ext>
            </a:extLst>
          </p:cNvPr>
          <p:cNvSpPr txBox="1"/>
          <p:nvPr/>
        </p:nvSpPr>
        <p:spPr>
          <a:xfrm>
            <a:off x="4110182" y="6400513"/>
            <a:ext cx="3971636" cy="338554"/>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Diagram: UA </a:t>
            </a:r>
            <a:r>
              <a:rPr lang="en-US" sz="1600" i="1" dirty="0" err="1">
                <a:solidFill>
                  <a:schemeClr val="bg1">
                    <a:lumMod val="50000"/>
                  </a:schemeClr>
                </a:solidFill>
                <a:latin typeface="Arial" panose="020B0604020202020204" pitchFamily="34" charset="0"/>
                <a:cs typeface="Arial" panose="020B0604020202020204" pitchFamily="34" charset="0"/>
              </a:rPr>
              <a:t>CatSat</a:t>
            </a:r>
            <a:r>
              <a:rPr lang="en-US" sz="1600" i="1" dirty="0">
                <a:solidFill>
                  <a:schemeClr val="bg1">
                    <a:lumMod val="50000"/>
                  </a:schemeClr>
                </a:solidFill>
                <a:latin typeface="Arial" panose="020B0604020202020204" pitchFamily="34" charset="0"/>
                <a:cs typeface="Arial" panose="020B0604020202020204" pitchFamily="34" charset="0"/>
              </a:rPr>
              <a:t> Website (2024)</a:t>
            </a:r>
            <a:endParaRPr lang="en-US" sz="1600" dirty="0"/>
          </a:p>
        </p:txBody>
      </p:sp>
    </p:spTree>
    <p:extLst>
      <p:ext uri="{BB962C8B-B14F-4D97-AF65-F5344CB8AC3E}">
        <p14:creationId xmlns:p14="http://schemas.microsoft.com/office/powerpoint/2010/main" val="185140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8" y="579236"/>
            <a:ext cx="1023389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Command &amp; Control UHF Ground Station</a:t>
            </a:r>
          </a:p>
        </p:txBody>
      </p:sp>
      <p:pic>
        <p:nvPicPr>
          <p:cNvPr id="12" name="image1.png">
            <a:extLst>
              <a:ext uri="{FF2B5EF4-FFF2-40B4-BE49-F238E27FC236}">
                <a16:creationId xmlns:a16="http://schemas.microsoft.com/office/drawing/2014/main" id="{3196B033-5D19-D497-86B8-473E0442FC5C}"/>
              </a:ext>
            </a:extLst>
          </p:cNvPr>
          <p:cNvPicPr/>
          <p:nvPr/>
        </p:nvPicPr>
        <p:blipFill>
          <a:blip r:embed="rId4"/>
          <a:srcRect/>
          <a:stretch>
            <a:fillRect/>
          </a:stretch>
        </p:blipFill>
        <p:spPr>
          <a:xfrm>
            <a:off x="7068485" y="1441379"/>
            <a:ext cx="3506442" cy="5031881"/>
          </a:xfrm>
          <a:prstGeom prst="rect">
            <a:avLst/>
          </a:prstGeom>
          <a:ln w="12700">
            <a:solidFill>
              <a:schemeClr val="tx1"/>
            </a:solidFill>
          </a:ln>
          <a:effectLst>
            <a:outerShdw blurRad="50800" dist="38100" dir="2700000" algn="tl" rotWithShape="0">
              <a:prstClr val="black">
                <a:alpha val="40000"/>
              </a:prstClr>
            </a:outerShdw>
          </a:effectLst>
        </p:spPr>
      </p:pic>
      <p:pic>
        <p:nvPicPr>
          <p:cNvPr id="63" name="Picture 2">
            <a:extLst>
              <a:ext uri="{FF2B5EF4-FFF2-40B4-BE49-F238E27FC236}">
                <a16:creationId xmlns:a16="http://schemas.microsoft.com/office/drawing/2014/main" id="{0D1DCBC0-39F4-B661-B113-0464A6C036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894" y="1582504"/>
            <a:ext cx="5636385" cy="4227288"/>
          </a:xfrm>
          <a:prstGeom prst="rect">
            <a:avLst/>
          </a:prstGeom>
          <a:solidFill>
            <a:srgbClr val="FFFFFF">
              <a:shade val="85000"/>
            </a:srgbClr>
          </a:solidFill>
          <a:ln w="12700" cap="sq">
            <a:solidFill>
              <a:schemeClr val="tx1"/>
            </a:solidFill>
            <a:miter lim="800000"/>
          </a:ln>
          <a:effectLst>
            <a:outerShdw blurRad="50800" dist="38100" dir="2700000" algn="tl" rotWithShape="0">
              <a:prstClr val="black">
                <a:alpha val="40000"/>
              </a:prstClr>
            </a:outerShdw>
          </a:effectLst>
        </p:spPr>
      </p:pic>
      <p:cxnSp>
        <p:nvCxnSpPr>
          <p:cNvPr id="64" name="Straight Arrow Connector 63">
            <a:extLst>
              <a:ext uri="{FF2B5EF4-FFF2-40B4-BE49-F238E27FC236}">
                <a16:creationId xmlns:a16="http://schemas.microsoft.com/office/drawing/2014/main" id="{C8B9B7F1-D193-C06B-CA35-5EE16B80A7F1}"/>
              </a:ext>
            </a:extLst>
          </p:cNvPr>
          <p:cNvCxnSpPr>
            <a:cxnSpLocks/>
          </p:cNvCxnSpPr>
          <p:nvPr/>
        </p:nvCxnSpPr>
        <p:spPr>
          <a:xfrm>
            <a:off x="3150387" y="3810913"/>
            <a:ext cx="399699" cy="279819"/>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5D070138-C216-1AAA-1AF9-E2D20FC47F9F}"/>
              </a:ext>
            </a:extLst>
          </p:cNvPr>
          <p:cNvCxnSpPr>
            <a:cxnSpLocks/>
          </p:cNvCxnSpPr>
          <p:nvPr/>
        </p:nvCxnSpPr>
        <p:spPr>
          <a:xfrm flipH="1">
            <a:off x="1463925" y="2276080"/>
            <a:ext cx="172146" cy="41686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D751247C-15F2-91DE-6BCC-AD2A86E8FB64}"/>
              </a:ext>
            </a:extLst>
          </p:cNvPr>
          <p:cNvCxnSpPr>
            <a:cxnSpLocks/>
          </p:cNvCxnSpPr>
          <p:nvPr/>
        </p:nvCxnSpPr>
        <p:spPr>
          <a:xfrm flipV="1">
            <a:off x="2029191" y="4538525"/>
            <a:ext cx="1164043" cy="46215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8" name="TextBox 67">
            <a:extLst>
              <a:ext uri="{FF2B5EF4-FFF2-40B4-BE49-F238E27FC236}">
                <a16:creationId xmlns:a16="http://schemas.microsoft.com/office/drawing/2014/main" id="{8BB3DC9B-CC71-5593-4DD5-FA1BD7E882EC}"/>
              </a:ext>
            </a:extLst>
          </p:cNvPr>
          <p:cNvSpPr txBox="1"/>
          <p:nvPr/>
        </p:nvSpPr>
        <p:spPr>
          <a:xfrm>
            <a:off x="1140556" y="5057020"/>
            <a:ext cx="1630792" cy="338554"/>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Antenna Tower</a:t>
            </a:r>
          </a:p>
        </p:txBody>
      </p:sp>
      <p:cxnSp>
        <p:nvCxnSpPr>
          <p:cNvPr id="69" name="Straight Arrow Connector 68">
            <a:extLst>
              <a:ext uri="{FF2B5EF4-FFF2-40B4-BE49-F238E27FC236}">
                <a16:creationId xmlns:a16="http://schemas.microsoft.com/office/drawing/2014/main" id="{98898531-69BD-99E3-5D58-808489E0AEF7}"/>
              </a:ext>
            </a:extLst>
          </p:cNvPr>
          <p:cNvCxnSpPr>
            <a:cxnSpLocks/>
          </p:cNvCxnSpPr>
          <p:nvPr/>
        </p:nvCxnSpPr>
        <p:spPr>
          <a:xfrm>
            <a:off x="4783096" y="2241706"/>
            <a:ext cx="141540" cy="39509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0" name="TextBox 69">
            <a:extLst>
              <a:ext uri="{FF2B5EF4-FFF2-40B4-BE49-F238E27FC236}">
                <a16:creationId xmlns:a16="http://schemas.microsoft.com/office/drawing/2014/main" id="{3618375E-3621-6572-B9C0-D64622F35412}"/>
              </a:ext>
            </a:extLst>
          </p:cNvPr>
          <p:cNvSpPr txBox="1"/>
          <p:nvPr/>
        </p:nvSpPr>
        <p:spPr>
          <a:xfrm>
            <a:off x="831411" y="1614648"/>
            <a:ext cx="2344199"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Horizontally Polarized Yagi Antenna</a:t>
            </a:r>
          </a:p>
        </p:txBody>
      </p:sp>
      <p:sp>
        <p:nvSpPr>
          <p:cNvPr id="71" name="TextBox 70">
            <a:extLst>
              <a:ext uri="{FF2B5EF4-FFF2-40B4-BE49-F238E27FC236}">
                <a16:creationId xmlns:a16="http://schemas.microsoft.com/office/drawing/2014/main" id="{CB834730-E51A-DFCF-6316-0A040AD665E7}"/>
              </a:ext>
            </a:extLst>
          </p:cNvPr>
          <p:cNvSpPr txBox="1"/>
          <p:nvPr/>
        </p:nvSpPr>
        <p:spPr>
          <a:xfrm>
            <a:off x="3806598" y="1598023"/>
            <a:ext cx="2192188"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Vertically Polarized Yagi Antenna</a:t>
            </a:r>
          </a:p>
        </p:txBody>
      </p:sp>
      <p:cxnSp>
        <p:nvCxnSpPr>
          <p:cNvPr id="73" name="Straight Arrow Connector 72">
            <a:extLst>
              <a:ext uri="{FF2B5EF4-FFF2-40B4-BE49-F238E27FC236}">
                <a16:creationId xmlns:a16="http://schemas.microsoft.com/office/drawing/2014/main" id="{F9342F6F-34AB-D6EB-C671-44C2C5BDB0D5}"/>
              </a:ext>
            </a:extLst>
          </p:cNvPr>
          <p:cNvCxnSpPr>
            <a:cxnSpLocks/>
          </p:cNvCxnSpPr>
          <p:nvPr/>
        </p:nvCxnSpPr>
        <p:spPr>
          <a:xfrm flipH="1">
            <a:off x="3702205" y="4152476"/>
            <a:ext cx="644470" cy="470767"/>
          </a:xfrm>
          <a:prstGeom prst="straightConnector1">
            <a:avLst/>
          </a:prstGeom>
          <a:ln w="28575" cap="flat" cmpd="sng" algn="ctr">
            <a:solidFill>
              <a:srgbClr val="FF0000"/>
            </a:solidFill>
            <a:prstDash val="sysDot"/>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4" name="TextBox 73">
            <a:extLst>
              <a:ext uri="{FF2B5EF4-FFF2-40B4-BE49-F238E27FC236}">
                <a16:creationId xmlns:a16="http://schemas.microsoft.com/office/drawing/2014/main" id="{621F44C5-3763-4F67-AAA2-03E52D354A17}"/>
              </a:ext>
            </a:extLst>
          </p:cNvPr>
          <p:cNvSpPr txBox="1"/>
          <p:nvPr/>
        </p:nvSpPr>
        <p:spPr>
          <a:xfrm>
            <a:off x="4194556" y="3677032"/>
            <a:ext cx="1588663"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Rotators</a:t>
            </a:r>
            <a:r>
              <a:rPr lang="en-US" sz="1600" i="1" dirty="0"/>
              <a:t> for Az/El</a:t>
            </a:r>
          </a:p>
        </p:txBody>
      </p:sp>
      <p:cxnSp>
        <p:nvCxnSpPr>
          <p:cNvPr id="75" name="Straight Arrow Connector 74">
            <a:extLst>
              <a:ext uri="{FF2B5EF4-FFF2-40B4-BE49-F238E27FC236}">
                <a16:creationId xmlns:a16="http://schemas.microsoft.com/office/drawing/2014/main" id="{4A0ACEE8-AC8F-B906-570F-12E8BE09A172}"/>
              </a:ext>
            </a:extLst>
          </p:cNvPr>
          <p:cNvCxnSpPr>
            <a:cxnSpLocks/>
          </p:cNvCxnSpPr>
          <p:nvPr/>
        </p:nvCxnSpPr>
        <p:spPr>
          <a:xfrm flipH="1" flipV="1">
            <a:off x="3670313" y="3311148"/>
            <a:ext cx="524243" cy="32404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6" name="TextBox 65">
            <a:extLst>
              <a:ext uri="{FF2B5EF4-FFF2-40B4-BE49-F238E27FC236}">
                <a16:creationId xmlns:a16="http://schemas.microsoft.com/office/drawing/2014/main" id="{148DA5D2-07B7-7F98-725F-F085C7F6671B}"/>
              </a:ext>
            </a:extLst>
          </p:cNvPr>
          <p:cNvSpPr txBox="1"/>
          <p:nvPr/>
        </p:nvSpPr>
        <p:spPr>
          <a:xfrm>
            <a:off x="1165106" y="3468784"/>
            <a:ext cx="1920147"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2 LNAs (Low Noise Amplifiers)</a:t>
            </a:r>
          </a:p>
        </p:txBody>
      </p:sp>
      <p:sp>
        <p:nvSpPr>
          <p:cNvPr id="76" name="TextBox 75">
            <a:extLst>
              <a:ext uri="{FF2B5EF4-FFF2-40B4-BE49-F238E27FC236}">
                <a16:creationId xmlns:a16="http://schemas.microsoft.com/office/drawing/2014/main" id="{02D1E7E4-18DC-8254-EA18-8D3078EEA8AA}"/>
              </a:ext>
            </a:extLst>
          </p:cNvPr>
          <p:cNvSpPr txBox="1"/>
          <p:nvPr/>
        </p:nvSpPr>
        <p:spPr>
          <a:xfrm>
            <a:off x="2699106" y="2447539"/>
            <a:ext cx="1497629" cy="338554"/>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Cross Boom</a:t>
            </a:r>
          </a:p>
        </p:txBody>
      </p:sp>
      <p:cxnSp>
        <p:nvCxnSpPr>
          <p:cNvPr id="80" name="Straight Arrow Connector 79">
            <a:extLst>
              <a:ext uri="{FF2B5EF4-FFF2-40B4-BE49-F238E27FC236}">
                <a16:creationId xmlns:a16="http://schemas.microsoft.com/office/drawing/2014/main" id="{C7B54959-38F9-EBD0-1DEC-6E7D63825389}"/>
              </a:ext>
            </a:extLst>
          </p:cNvPr>
          <p:cNvCxnSpPr>
            <a:cxnSpLocks/>
          </p:cNvCxnSpPr>
          <p:nvPr/>
        </p:nvCxnSpPr>
        <p:spPr>
          <a:xfrm>
            <a:off x="3740477" y="2815429"/>
            <a:ext cx="319237" cy="43756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59A2F7A3-B149-7868-DBFA-A14BF4487259}"/>
              </a:ext>
            </a:extLst>
          </p:cNvPr>
          <p:cNvCxnSpPr>
            <a:cxnSpLocks/>
          </p:cNvCxnSpPr>
          <p:nvPr/>
        </p:nvCxnSpPr>
        <p:spPr>
          <a:xfrm flipH="1">
            <a:off x="9218294" y="2344454"/>
            <a:ext cx="255439" cy="123290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BC78AF31-5C2A-C455-3C2D-8605ABFE4402}"/>
              </a:ext>
            </a:extLst>
          </p:cNvPr>
          <p:cNvSpPr txBox="1"/>
          <p:nvPr/>
        </p:nvSpPr>
        <p:spPr>
          <a:xfrm>
            <a:off x="8768928" y="1759679"/>
            <a:ext cx="2942867"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Station Computer, </a:t>
            </a:r>
            <a:r>
              <a:rPr lang="en-US" sz="1600" i="1" dirty="0" err="1">
                <a:latin typeface="Arial" panose="020B0604020202020204" pitchFamily="34" charset="0"/>
                <a:cs typeface="Arial" panose="020B0604020202020204" pitchFamily="34" charset="0"/>
              </a:rPr>
              <a:t>SatNOGS</a:t>
            </a:r>
            <a:r>
              <a:rPr lang="en-US" sz="1600" i="1" dirty="0">
                <a:latin typeface="Arial" panose="020B0604020202020204" pitchFamily="34" charset="0"/>
                <a:cs typeface="Arial" panose="020B0604020202020204" pitchFamily="34" charset="0"/>
              </a:rPr>
              <a:t> Computer, </a:t>
            </a:r>
            <a:r>
              <a:rPr lang="en-US" sz="1600" i="1" dirty="0" err="1">
                <a:latin typeface="Arial" panose="020B0604020202020204" pitchFamily="34" charset="0"/>
                <a:cs typeface="Arial" panose="020B0604020202020204" pitchFamily="34" charset="0"/>
              </a:rPr>
              <a:t>HackRF</a:t>
            </a:r>
            <a:r>
              <a:rPr lang="en-US" sz="1600" i="1" dirty="0">
                <a:latin typeface="Arial" panose="020B0604020202020204" pitchFamily="34" charset="0"/>
                <a:cs typeface="Arial" panose="020B0604020202020204" pitchFamily="34" charset="0"/>
              </a:rPr>
              <a:t> SDR</a:t>
            </a:r>
          </a:p>
        </p:txBody>
      </p:sp>
      <p:cxnSp>
        <p:nvCxnSpPr>
          <p:cNvPr id="81" name="Straight Arrow Connector 80">
            <a:extLst>
              <a:ext uri="{FF2B5EF4-FFF2-40B4-BE49-F238E27FC236}">
                <a16:creationId xmlns:a16="http://schemas.microsoft.com/office/drawing/2014/main" id="{3C3EC6DD-8D5D-B623-05CB-59AAA7E22BDD}"/>
              </a:ext>
            </a:extLst>
          </p:cNvPr>
          <p:cNvCxnSpPr>
            <a:cxnSpLocks/>
          </p:cNvCxnSpPr>
          <p:nvPr/>
        </p:nvCxnSpPr>
        <p:spPr>
          <a:xfrm flipH="1">
            <a:off x="9080604" y="2359973"/>
            <a:ext cx="344437" cy="1139333"/>
          </a:xfrm>
          <a:prstGeom prst="straightConnector1">
            <a:avLst/>
          </a:prstGeom>
          <a:ln w="28575" cap="flat" cmpd="sng" algn="ctr">
            <a:solidFill>
              <a:srgbClr val="FF0000"/>
            </a:solidFill>
            <a:prstDash val="sysDot"/>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1EFFA44D-6264-9F9E-98AB-E4F60F355BB1}"/>
              </a:ext>
            </a:extLst>
          </p:cNvPr>
          <p:cNvCxnSpPr>
            <a:cxnSpLocks/>
          </p:cNvCxnSpPr>
          <p:nvPr/>
        </p:nvCxnSpPr>
        <p:spPr>
          <a:xfrm flipH="1">
            <a:off x="9425041" y="2418881"/>
            <a:ext cx="113926" cy="1158545"/>
          </a:xfrm>
          <a:prstGeom prst="straightConnector1">
            <a:avLst/>
          </a:prstGeom>
          <a:ln w="28575" cap="flat" cmpd="sng" algn="ctr">
            <a:solidFill>
              <a:srgbClr val="FF0000"/>
            </a:solidFill>
            <a:prstDash val="sysDot"/>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6" name="TextBox 85">
            <a:extLst>
              <a:ext uri="{FF2B5EF4-FFF2-40B4-BE49-F238E27FC236}">
                <a16:creationId xmlns:a16="http://schemas.microsoft.com/office/drawing/2014/main" id="{0F49BC5A-E1B4-606B-4573-E78AA698DBCE}"/>
              </a:ext>
            </a:extLst>
          </p:cNvPr>
          <p:cNvSpPr txBox="1"/>
          <p:nvPr/>
        </p:nvSpPr>
        <p:spPr>
          <a:xfrm>
            <a:off x="6842187" y="2476847"/>
            <a:ext cx="1979519"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Green Heron Rotator Controller</a:t>
            </a:r>
          </a:p>
        </p:txBody>
      </p:sp>
      <p:cxnSp>
        <p:nvCxnSpPr>
          <p:cNvPr id="87" name="Straight Arrow Connector 86">
            <a:extLst>
              <a:ext uri="{FF2B5EF4-FFF2-40B4-BE49-F238E27FC236}">
                <a16:creationId xmlns:a16="http://schemas.microsoft.com/office/drawing/2014/main" id="{F62EDF6E-568B-15A2-8451-D13081FE2362}"/>
              </a:ext>
            </a:extLst>
          </p:cNvPr>
          <p:cNvCxnSpPr>
            <a:cxnSpLocks/>
          </p:cNvCxnSpPr>
          <p:nvPr/>
        </p:nvCxnSpPr>
        <p:spPr>
          <a:xfrm>
            <a:off x="7746358" y="3061622"/>
            <a:ext cx="351325" cy="393027"/>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6" name="TextBox 105">
            <a:extLst>
              <a:ext uri="{FF2B5EF4-FFF2-40B4-BE49-F238E27FC236}">
                <a16:creationId xmlns:a16="http://schemas.microsoft.com/office/drawing/2014/main" id="{95FA7B0F-5B07-15B5-9E55-CB362C50A49A}"/>
              </a:ext>
            </a:extLst>
          </p:cNvPr>
          <p:cNvSpPr txBox="1"/>
          <p:nvPr/>
        </p:nvSpPr>
        <p:spPr>
          <a:xfrm>
            <a:off x="9080604" y="3662154"/>
            <a:ext cx="2394006" cy="338554"/>
          </a:xfrm>
          <a:prstGeom prst="rect">
            <a:avLst/>
          </a:prstGeom>
          <a:solidFill>
            <a:schemeClr val="bg1"/>
          </a:solidFill>
          <a:ln w="6350">
            <a:solidFill>
              <a:schemeClr val="tx1"/>
            </a:solidFill>
          </a:ln>
        </p:spPr>
        <p:txBody>
          <a:bodyPr wrap="square" rtlCol="0">
            <a:spAutoFit/>
          </a:bodyPr>
          <a:lstStyle/>
          <a:p>
            <a:pPr algn="ctr"/>
            <a:r>
              <a:rPr lang="en-US" sz="1600" i="1" dirty="0" err="1">
                <a:latin typeface="Arial" panose="020B0604020202020204" pitchFamily="34" charset="0"/>
                <a:cs typeface="Arial" panose="020B0604020202020204" pitchFamily="34" charset="0"/>
              </a:rPr>
              <a:t>Ayecka</a:t>
            </a:r>
            <a:r>
              <a:rPr lang="en-US" sz="1600" i="1" dirty="0">
                <a:latin typeface="Arial" panose="020B0604020202020204" pitchFamily="34" charset="0"/>
                <a:cs typeface="Arial" panose="020B0604020202020204" pitchFamily="34" charset="0"/>
              </a:rPr>
              <a:t> Demodulator</a:t>
            </a:r>
          </a:p>
        </p:txBody>
      </p:sp>
      <p:cxnSp>
        <p:nvCxnSpPr>
          <p:cNvPr id="107" name="Straight Arrow Connector 106">
            <a:extLst>
              <a:ext uri="{FF2B5EF4-FFF2-40B4-BE49-F238E27FC236}">
                <a16:creationId xmlns:a16="http://schemas.microsoft.com/office/drawing/2014/main" id="{BE55FECF-27AF-4474-098B-1751FDBD35EC}"/>
              </a:ext>
            </a:extLst>
          </p:cNvPr>
          <p:cNvCxnSpPr>
            <a:cxnSpLocks/>
          </p:cNvCxnSpPr>
          <p:nvPr/>
        </p:nvCxnSpPr>
        <p:spPr>
          <a:xfrm flipH="1">
            <a:off x="9554539" y="4000708"/>
            <a:ext cx="324581" cy="11626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AAEA00ED-FA1D-CA4C-532B-8383DF568177}"/>
              </a:ext>
            </a:extLst>
          </p:cNvPr>
          <p:cNvSpPr txBox="1"/>
          <p:nvPr/>
        </p:nvSpPr>
        <p:spPr>
          <a:xfrm>
            <a:off x="6922934" y="4822251"/>
            <a:ext cx="1979519" cy="338554"/>
          </a:xfrm>
          <a:prstGeom prst="rect">
            <a:avLst/>
          </a:prstGeom>
          <a:solidFill>
            <a:schemeClr val="bg1"/>
          </a:solidFill>
          <a:ln w="6350">
            <a:solidFill>
              <a:schemeClr val="tx1"/>
            </a:solidFill>
          </a:ln>
        </p:spPr>
        <p:txBody>
          <a:bodyPr wrap="square" rtlCol="0">
            <a:spAutoFit/>
          </a:bodyPr>
          <a:lstStyle/>
          <a:p>
            <a:pPr algn="ctr"/>
            <a:r>
              <a:rPr lang="en-US" sz="1600" i="1" dirty="0" err="1">
                <a:latin typeface="Arial" panose="020B0604020202020204" pitchFamily="34" charset="0"/>
                <a:cs typeface="Arial" panose="020B0604020202020204" pitchFamily="34" charset="0"/>
              </a:rPr>
              <a:t>GOMspace</a:t>
            </a:r>
            <a:r>
              <a:rPr lang="en-US" sz="1600" i="1" dirty="0">
                <a:latin typeface="Arial" panose="020B0604020202020204" pitchFamily="34" charset="0"/>
                <a:cs typeface="Arial" panose="020B0604020202020204" pitchFamily="34" charset="0"/>
              </a:rPr>
              <a:t> GS100</a:t>
            </a:r>
          </a:p>
        </p:txBody>
      </p:sp>
      <p:cxnSp>
        <p:nvCxnSpPr>
          <p:cNvPr id="113" name="Straight Arrow Connector 112">
            <a:extLst>
              <a:ext uri="{FF2B5EF4-FFF2-40B4-BE49-F238E27FC236}">
                <a16:creationId xmlns:a16="http://schemas.microsoft.com/office/drawing/2014/main" id="{31ABA308-2D84-4234-30FA-3010EC336ED6}"/>
              </a:ext>
            </a:extLst>
          </p:cNvPr>
          <p:cNvCxnSpPr>
            <a:cxnSpLocks/>
          </p:cNvCxnSpPr>
          <p:nvPr/>
        </p:nvCxnSpPr>
        <p:spPr>
          <a:xfrm flipV="1">
            <a:off x="7912693" y="4438982"/>
            <a:ext cx="532536" cy="38543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9" name="TextBox 118">
            <a:extLst>
              <a:ext uri="{FF2B5EF4-FFF2-40B4-BE49-F238E27FC236}">
                <a16:creationId xmlns:a16="http://schemas.microsoft.com/office/drawing/2014/main" id="{C4485DFB-58F7-FFFF-EEEE-0782C8CAA2FB}"/>
              </a:ext>
            </a:extLst>
          </p:cNvPr>
          <p:cNvSpPr txBox="1"/>
          <p:nvPr/>
        </p:nvSpPr>
        <p:spPr>
          <a:xfrm>
            <a:off x="9163842" y="4824598"/>
            <a:ext cx="2299497" cy="338554"/>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Reflected Power Meter</a:t>
            </a:r>
          </a:p>
        </p:txBody>
      </p:sp>
      <p:cxnSp>
        <p:nvCxnSpPr>
          <p:cNvPr id="120" name="Straight Arrow Connector 119">
            <a:extLst>
              <a:ext uri="{FF2B5EF4-FFF2-40B4-BE49-F238E27FC236}">
                <a16:creationId xmlns:a16="http://schemas.microsoft.com/office/drawing/2014/main" id="{C0CF4608-E9A6-6F31-2649-9BF58D6E07FD}"/>
              </a:ext>
            </a:extLst>
          </p:cNvPr>
          <p:cNvCxnSpPr>
            <a:cxnSpLocks/>
          </p:cNvCxnSpPr>
          <p:nvPr/>
        </p:nvCxnSpPr>
        <p:spPr>
          <a:xfrm flipH="1" flipV="1">
            <a:off x="9554539" y="4388088"/>
            <a:ext cx="324581" cy="43416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2" name="TextBox 131">
            <a:extLst>
              <a:ext uri="{FF2B5EF4-FFF2-40B4-BE49-F238E27FC236}">
                <a16:creationId xmlns:a16="http://schemas.microsoft.com/office/drawing/2014/main" id="{F5D0A003-0041-CD0F-8E22-B9EDB3A6815F}"/>
              </a:ext>
            </a:extLst>
          </p:cNvPr>
          <p:cNvSpPr txBox="1"/>
          <p:nvPr/>
        </p:nvSpPr>
        <p:spPr>
          <a:xfrm>
            <a:off x="7680884" y="6002643"/>
            <a:ext cx="2299497" cy="338554"/>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19-inch Rack</a:t>
            </a:r>
          </a:p>
        </p:txBody>
      </p:sp>
      <p:cxnSp>
        <p:nvCxnSpPr>
          <p:cNvPr id="133" name="Straight Arrow Connector 132">
            <a:extLst>
              <a:ext uri="{FF2B5EF4-FFF2-40B4-BE49-F238E27FC236}">
                <a16:creationId xmlns:a16="http://schemas.microsoft.com/office/drawing/2014/main" id="{311F0678-C293-8460-45EB-3CA952BA4475}"/>
              </a:ext>
            </a:extLst>
          </p:cNvPr>
          <p:cNvCxnSpPr>
            <a:cxnSpLocks/>
          </p:cNvCxnSpPr>
          <p:nvPr/>
        </p:nvCxnSpPr>
        <p:spPr>
          <a:xfrm flipH="1" flipV="1">
            <a:off x="8097683" y="5748131"/>
            <a:ext cx="218337" cy="25216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Google Shape;139;p24">
            <a:extLst>
              <a:ext uri="{FF2B5EF4-FFF2-40B4-BE49-F238E27FC236}">
                <a16:creationId xmlns:a16="http://schemas.microsoft.com/office/drawing/2014/main" id="{47349B7A-9D2D-0397-D70A-7B7DD0A53D42}"/>
              </a:ext>
            </a:extLst>
          </p:cNvPr>
          <p:cNvPicPr preferRelativeResize="0"/>
          <p:nvPr/>
        </p:nvPicPr>
        <p:blipFill>
          <a:blip r:embed="rId6">
            <a:alphaModFix/>
          </a:blip>
          <a:stretch>
            <a:fillRect/>
          </a:stretch>
        </p:blipFill>
        <p:spPr>
          <a:xfrm>
            <a:off x="11439712" y="5761449"/>
            <a:ext cx="752288" cy="1060091"/>
          </a:xfrm>
          <a:prstGeom prst="rect">
            <a:avLst/>
          </a:prstGeom>
          <a:solidFill>
            <a:schemeClr val="bg1"/>
          </a:solidFill>
          <a:ln>
            <a:noFill/>
          </a:ln>
        </p:spPr>
      </p:pic>
      <p:sp>
        <p:nvSpPr>
          <p:cNvPr id="5" name="TextBox 4">
            <a:extLst>
              <a:ext uri="{FF2B5EF4-FFF2-40B4-BE49-F238E27FC236}">
                <a16:creationId xmlns:a16="http://schemas.microsoft.com/office/drawing/2014/main" id="{BE6927B8-2B93-0BEF-C376-D25597FE7254}"/>
              </a:ext>
            </a:extLst>
          </p:cNvPr>
          <p:cNvSpPr txBox="1"/>
          <p:nvPr/>
        </p:nvSpPr>
        <p:spPr>
          <a:xfrm>
            <a:off x="80339" y="5891641"/>
            <a:ext cx="7600545" cy="1077218"/>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Images: </a:t>
            </a:r>
          </a:p>
          <a:p>
            <a:r>
              <a:rPr lang="en-US" sz="1600" i="1" dirty="0">
                <a:solidFill>
                  <a:schemeClr val="bg1">
                    <a:lumMod val="50000"/>
                  </a:schemeClr>
                </a:solidFill>
                <a:latin typeface="Arial" panose="020B0604020202020204" pitchFamily="34" charset="0"/>
                <a:cs typeface="Arial" panose="020B0604020202020204" pitchFamily="34" charset="0"/>
              </a:rPr>
              <a:t>(Left) Radio Ranch antenna and tower set-up</a:t>
            </a:r>
          </a:p>
          <a:p>
            <a:r>
              <a:rPr lang="en-US" sz="1600" i="1" dirty="0">
                <a:solidFill>
                  <a:schemeClr val="bg1">
                    <a:lumMod val="50000"/>
                  </a:schemeClr>
                </a:solidFill>
                <a:latin typeface="Arial" panose="020B0604020202020204" pitchFamily="34" charset="0"/>
                <a:cs typeface="Arial" panose="020B0604020202020204" pitchFamily="34" charset="0"/>
              </a:rPr>
              <a:t>(Right) Radio Ranch control room set-up by Shae Henley &amp; Walter </a:t>
            </a:r>
            <a:r>
              <a:rPr lang="en-US" sz="1600" i="1" dirty="0" err="1">
                <a:solidFill>
                  <a:schemeClr val="bg1">
                    <a:lumMod val="50000"/>
                  </a:schemeClr>
                </a:solidFill>
                <a:latin typeface="Arial" panose="020B0604020202020204" pitchFamily="34" charset="0"/>
                <a:cs typeface="Arial" panose="020B0604020202020204" pitchFamily="34" charset="0"/>
              </a:rPr>
              <a:t>Rahmer</a:t>
            </a:r>
            <a:endParaRPr lang="en-US" sz="1600" i="1" dirty="0">
              <a:solidFill>
                <a:schemeClr val="bg1">
                  <a:lumMod val="50000"/>
                </a:schemeClr>
              </a:solidFill>
              <a:latin typeface="Arial" panose="020B0604020202020204" pitchFamily="34" charset="0"/>
              <a:cs typeface="Arial" panose="020B0604020202020204" pitchFamily="34" charset="0"/>
            </a:endParaRPr>
          </a:p>
          <a:p>
            <a:endParaRPr lang="en-US" sz="1600" i="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161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39;p24">
            <a:extLst>
              <a:ext uri="{FF2B5EF4-FFF2-40B4-BE49-F238E27FC236}">
                <a16:creationId xmlns:a16="http://schemas.microsoft.com/office/drawing/2014/main" id="{5E3CCD23-CF1E-8CD9-ABC2-6891ECF6E2FE}"/>
              </a:ext>
            </a:extLst>
          </p:cNvPr>
          <p:cNvPicPr preferRelativeResize="0"/>
          <p:nvPr/>
        </p:nvPicPr>
        <p:blipFill>
          <a:blip r:embed="rId3">
            <a:alphaModFix/>
          </a:blip>
          <a:stretch>
            <a:fillRect/>
          </a:stretch>
        </p:blipFill>
        <p:spPr>
          <a:xfrm>
            <a:off x="11439712" y="5761449"/>
            <a:ext cx="752288" cy="1060091"/>
          </a:xfrm>
          <a:prstGeom prst="rect">
            <a:avLst/>
          </a:prstGeom>
          <a:solidFill>
            <a:schemeClr val="bg1"/>
          </a:solidFill>
          <a:ln>
            <a:noFill/>
          </a:ln>
        </p:spPr>
      </p:pic>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4">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8" y="579236"/>
            <a:ext cx="1023389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Command &amp; Control UHF Ground Station</a:t>
            </a:r>
          </a:p>
        </p:txBody>
      </p:sp>
      <p:pic>
        <p:nvPicPr>
          <p:cNvPr id="15" name="Picture 14" descr="A group of men standing on a roof&#10;&#10;Description automatically generated">
            <a:extLst>
              <a:ext uri="{FF2B5EF4-FFF2-40B4-BE49-F238E27FC236}">
                <a16:creationId xmlns:a16="http://schemas.microsoft.com/office/drawing/2014/main" id="{E584B66B-3309-D95E-79C6-366DD0F382A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95079" y="1790752"/>
            <a:ext cx="4806322" cy="3604741"/>
          </a:xfrm>
          <a:prstGeom prst="rect">
            <a:avLst/>
          </a:prstGeom>
          <a:ln w="12700">
            <a:solidFill>
              <a:schemeClr val="tx1"/>
            </a:solidFill>
          </a:ln>
          <a:effectLst>
            <a:outerShdw blurRad="50800" dist="38100" dir="2700000" algn="tl" rotWithShape="0">
              <a:prstClr val="black">
                <a:alpha val="40000"/>
              </a:prstClr>
            </a:outerShdw>
          </a:effectLst>
        </p:spPr>
      </p:pic>
      <p:pic>
        <p:nvPicPr>
          <p:cNvPr id="4098" name="Picture 2">
            <a:extLst>
              <a:ext uri="{FF2B5EF4-FFF2-40B4-BE49-F238E27FC236}">
                <a16:creationId xmlns:a16="http://schemas.microsoft.com/office/drawing/2014/main" id="{EECA8EAD-704D-6526-D0F1-6AA0D612ED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728"/>
          <a:stretch/>
        </p:blipFill>
        <p:spPr bwMode="auto">
          <a:xfrm>
            <a:off x="448391" y="1865531"/>
            <a:ext cx="3611616" cy="2337673"/>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7E1F90A8-F144-3147-8DE1-46917ACAEB3B}"/>
              </a:ext>
            </a:extLst>
          </p:cNvPr>
          <p:cNvSpPr/>
          <p:nvPr/>
        </p:nvSpPr>
        <p:spPr>
          <a:xfrm>
            <a:off x="4850296" y="3034367"/>
            <a:ext cx="1321904" cy="3946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1514D4DC-9764-53FB-9946-B22015BC253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080"/>
          <a:stretch/>
        </p:blipFill>
        <p:spPr bwMode="auto">
          <a:xfrm>
            <a:off x="1325594" y="3816625"/>
            <a:ext cx="3993385" cy="257423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39E420DF-4A6A-EAC5-B40D-0DABB6795FE2}"/>
              </a:ext>
            </a:extLst>
          </p:cNvPr>
          <p:cNvCxnSpPr>
            <a:cxnSpLocks/>
          </p:cNvCxnSpPr>
          <p:nvPr/>
        </p:nvCxnSpPr>
        <p:spPr>
          <a:xfrm>
            <a:off x="7772400" y="2553993"/>
            <a:ext cx="167141" cy="30774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C71F9BB8-C855-71DB-BF8D-20B18DAD69DA}"/>
              </a:ext>
            </a:extLst>
          </p:cNvPr>
          <p:cNvSpPr txBox="1"/>
          <p:nvPr/>
        </p:nvSpPr>
        <p:spPr>
          <a:xfrm>
            <a:off x="6814766" y="2152881"/>
            <a:ext cx="1756091" cy="338554"/>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Counter-weight</a:t>
            </a:r>
          </a:p>
        </p:txBody>
      </p:sp>
      <p:sp>
        <p:nvSpPr>
          <p:cNvPr id="9" name="TextBox 8">
            <a:extLst>
              <a:ext uri="{FF2B5EF4-FFF2-40B4-BE49-F238E27FC236}">
                <a16:creationId xmlns:a16="http://schemas.microsoft.com/office/drawing/2014/main" id="{1CBF4875-C954-E7E8-58B8-EF7F0E6C4573}"/>
              </a:ext>
            </a:extLst>
          </p:cNvPr>
          <p:cNvSpPr txBox="1"/>
          <p:nvPr/>
        </p:nvSpPr>
        <p:spPr>
          <a:xfrm>
            <a:off x="6238347" y="5464402"/>
            <a:ext cx="6097656" cy="584775"/>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Image: Initial tower and antenna mounting completed by McCarthy Building Companies</a:t>
            </a:r>
            <a:endParaRPr lang="en-US" sz="1600" dirty="0"/>
          </a:p>
        </p:txBody>
      </p:sp>
      <p:sp>
        <p:nvSpPr>
          <p:cNvPr id="14" name="TextBox 13">
            <a:extLst>
              <a:ext uri="{FF2B5EF4-FFF2-40B4-BE49-F238E27FC236}">
                <a16:creationId xmlns:a16="http://schemas.microsoft.com/office/drawing/2014/main" id="{F51C14BC-861D-C4EC-E909-CAA070795B2A}"/>
              </a:ext>
            </a:extLst>
          </p:cNvPr>
          <p:cNvSpPr txBox="1"/>
          <p:nvPr/>
        </p:nvSpPr>
        <p:spPr>
          <a:xfrm>
            <a:off x="9563920" y="1820694"/>
            <a:ext cx="2179689" cy="584775"/>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Circularly Polarized Yagi Antenna</a:t>
            </a:r>
          </a:p>
        </p:txBody>
      </p:sp>
      <p:cxnSp>
        <p:nvCxnSpPr>
          <p:cNvPr id="18" name="Straight Arrow Connector 17">
            <a:extLst>
              <a:ext uri="{FF2B5EF4-FFF2-40B4-BE49-F238E27FC236}">
                <a16:creationId xmlns:a16="http://schemas.microsoft.com/office/drawing/2014/main" id="{B7BD3A70-BDA8-8A67-77B1-D6C71AE692B4}"/>
              </a:ext>
            </a:extLst>
          </p:cNvPr>
          <p:cNvCxnSpPr>
            <a:cxnSpLocks/>
          </p:cNvCxnSpPr>
          <p:nvPr/>
        </p:nvCxnSpPr>
        <p:spPr>
          <a:xfrm flipH="1">
            <a:off x="9563920" y="2553993"/>
            <a:ext cx="586239" cy="60665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BBCE650D-7F22-8948-422E-CA9C80E40E8C}"/>
              </a:ext>
            </a:extLst>
          </p:cNvPr>
          <p:cNvCxnSpPr>
            <a:cxnSpLocks/>
          </p:cNvCxnSpPr>
          <p:nvPr/>
        </p:nvCxnSpPr>
        <p:spPr>
          <a:xfrm>
            <a:off x="7939541" y="3674316"/>
            <a:ext cx="631316" cy="897684"/>
          </a:xfrm>
          <a:prstGeom prst="straightConnector1">
            <a:avLst/>
          </a:prstGeom>
          <a:ln w="28575" cap="flat" cmpd="sng" algn="ctr">
            <a:solidFill>
              <a:srgbClr val="FF0000"/>
            </a:solidFill>
            <a:prstDash val="sysDot"/>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23FAEBF8-6AF3-DEB4-DF2F-F46817DE1633}"/>
              </a:ext>
            </a:extLst>
          </p:cNvPr>
          <p:cNvSpPr txBox="1"/>
          <p:nvPr/>
        </p:nvSpPr>
        <p:spPr>
          <a:xfrm>
            <a:off x="6510130" y="3268360"/>
            <a:ext cx="1855387" cy="338554"/>
          </a:xfrm>
          <a:prstGeom prst="rect">
            <a:avLst/>
          </a:prstGeom>
          <a:solidFill>
            <a:schemeClr val="bg1"/>
          </a:solidFill>
          <a:ln w="6350">
            <a:solidFill>
              <a:schemeClr val="tx1"/>
            </a:solidFill>
          </a:ln>
        </p:spPr>
        <p:txBody>
          <a:bodyPr wrap="square" rtlCol="0">
            <a:spAutoFit/>
          </a:bodyPr>
          <a:lstStyle/>
          <a:p>
            <a:pPr algn="ctr"/>
            <a:r>
              <a:rPr lang="en-US" sz="1600" i="1" dirty="0">
                <a:latin typeface="Arial" panose="020B0604020202020204" pitchFamily="34" charset="0"/>
                <a:cs typeface="Arial" panose="020B0604020202020204" pitchFamily="34" charset="0"/>
              </a:rPr>
              <a:t>Rotators for Az/El</a:t>
            </a:r>
          </a:p>
        </p:txBody>
      </p:sp>
      <p:cxnSp>
        <p:nvCxnSpPr>
          <p:cNvPr id="12" name="Straight Arrow Connector 11">
            <a:extLst>
              <a:ext uri="{FF2B5EF4-FFF2-40B4-BE49-F238E27FC236}">
                <a16:creationId xmlns:a16="http://schemas.microsoft.com/office/drawing/2014/main" id="{90655467-006F-38F8-C5CF-EE0C5F09A4F3}"/>
              </a:ext>
            </a:extLst>
          </p:cNvPr>
          <p:cNvCxnSpPr>
            <a:cxnSpLocks/>
          </p:cNvCxnSpPr>
          <p:nvPr/>
        </p:nvCxnSpPr>
        <p:spPr>
          <a:xfrm flipV="1">
            <a:off x="7692811" y="2924291"/>
            <a:ext cx="878046" cy="317169"/>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7313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9" y="579236"/>
            <a:ext cx="827578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Downlink X-Band Ground Station</a:t>
            </a:r>
          </a:p>
        </p:txBody>
      </p:sp>
      <p:pic>
        <p:nvPicPr>
          <p:cNvPr id="7" name="Picture 6">
            <a:extLst>
              <a:ext uri="{FF2B5EF4-FFF2-40B4-BE49-F238E27FC236}">
                <a16:creationId xmlns:a16="http://schemas.microsoft.com/office/drawing/2014/main" id="{A2E01EBE-0BF5-2537-3FD9-A6C9F8EC518B}"/>
              </a:ext>
            </a:extLst>
          </p:cNvPr>
          <p:cNvPicPr>
            <a:picLocks noChangeAspect="1"/>
          </p:cNvPicPr>
          <p:nvPr/>
        </p:nvPicPr>
        <p:blipFill>
          <a:blip r:embed="rId4"/>
          <a:stretch>
            <a:fillRect/>
          </a:stretch>
        </p:blipFill>
        <p:spPr>
          <a:xfrm>
            <a:off x="188727" y="2041390"/>
            <a:ext cx="2315934" cy="2845422"/>
          </a:xfrm>
          <a:prstGeom prst="rect">
            <a:avLst/>
          </a:prstGeom>
        </p:spPr>
      </p:pic>
      <p:pic>
        <p:nvPicPr>
          <p:cNvPr id="17" name="Google Shape;139;p24">
            <a:extLst>
              <a:ext uri="{FF2B5EF4-FFF2-40B4-BE49-F238E27FC236}">
                <a16:creationId xmlns:a16="http://schemas.microsoft.com/office/drawing/2014/main" id="{1FFD4A6D-3349-F722-8C2E-2906FA7024B5}"/>
              </a:ext>
            </a:extLst>
          </p:cNvPr>
          <p:cNvPicPr preferRelativeResize="0"/>
          <p:nvPr/>
        </p:nvPicPr>
        <p:blipFill>
          <a:blip r:embed="rId5">
            <a:alphaModFix/>
          </a:blip>
          <a:stretch>
            <a:fillRect/>
          </a:stretch>
        </p:blipFill>
        <p:spPr>
          <a:xfrm>
            <a:off x="11439712" y="5761449"/>
            <a:ext cx="752288" cy="1060091"/>
          </a:xfrm>
          <a:prstGeom prst="rect">
            <a:avLst/>
          </a:prstGeom>
          <a:solidFill>
            <a:schemeClr val="bg1"/>
          </a:solidFill>
          <a:ln>
            <a:noFill/>
          </a:ln>
        </p:spPr>
      </p:pic>
      <p:sp>
        <p:nvSpPr>
          <p:cNvPr id="5" name="TextBox 4">
            <a:extLst>
              <a:ext uri="{FF2B5EF4-FFF2-40B4-BE49-F238E27FC236}">
                <a16:creationId xmlns:a16="http://schemas.microsoft.com/office/drawing/2014/main" id="{111EA650-ED32-10EE-B9EF-97014033D5F5}"/>
              </a:ext>
            </a:extLst>
          </p:cNvPr>
          <p:cNvSpPr txBox="1"/>
          <p:nvPr/>
        </p:nvSpPr>
        <p:spPr>
          <a:xfrm>
            <a:off x="3335079" y="5824883"/>
            <a:ext cx="5923734" cy="307777"/>
          </a:xfrm>
          <a:prstGeom prst="rect">
            <a:avLst/>
          </a:prstGeom>
          <a:noFill/>
        </p:spPr>
        <p:txBody>
          <a:bodyPr wrap="square">
            <a:spAutoFit/>
          </a:bodyPr>
          <a:lstStyle/>
          <a:p>
            <a:r>
              <a:rPr lang="en-US" sz="1400" i="1" dirty="0">
                <a:solidFill>
                  <a:schemeClr val="bg1">
                    <a:lumMod val="50000"/>
                  </a:schemeClr>
                </a:solidFill>
                <a:latin typeface="Arial" panose="020B0604020202020204" pitchFamily="34" charset="0"/>
                <a:cs typeface="Arial" panose="020B0604020202020204" pitchFamily="34" charset="0"/>
              </a:rPr>
              <a:t>Diagram: 10 GHz Downlink Processing by Dr. Mike Parker (RRC)</a:t>
            </a:r>
          </a:p>
        </p:txBody>
      </p:sp>
      <p:sp>
        <p:nvSpPr>
          <p:cNvPr id="12" name="TextBox 11">
            <a:extLst>
              <a:ext uri="{FF2B5EF4-FFF2-40B4-BE49-F238E27FC236}">
                <a16:creationId xmlns:a16="http://schemas.microsoft.com/office/drawing/2014/main" id="{037972CD-7566-7F8B-768E-635125B2DD07}"/>
              </a:ext>
            </a:extLst>
          </p:cNvPr>
          <p:cNvSpPr txBox="1"/>
          <p:nvPr/>
        </p:nvSpPr>
        <p:spPr>
          <a:xfrm>
            <a:off x="91745" y="4963109"/>
            <a:ext cx="2529987" cy="1169551"/>
          </a:xfrm>
          <a:prstGeom prst="rect">
            <a:avLst/>
          </a:prstGeom>
          <a:noFill/>
        </p:spPr>
        <p:txBody>
          <a:bodyPr wrap="square">
            <a:spAutoFit/>
          </a:bodyPr>
          <a:lstStyle/>
          <a:p>
            <a:r>
              <a:rPr lang="en-US" sz="1400" i="1" dirty="0">
                <a:solidFill>
                  <a:schemeClr val="bg1">
                    <a:lumMod val="50000"/>
                  </a:schemeClr>
                </a:solidFill>
                <a:latin typeface="Arial" panose="020B0604020202020204" pitchFamily="34" charset="0"/>
                <a:cs typeface="Arial" panose="020B0604020202020204" pitchFamily="34" charset="0"/>
              </a:rPr>
              <a:t>Image: </a:t>
            </a:r>
          </a:p>
          <a:p>
            <a:r>
              <a:rPr lang="en-US" sz="1400" i="1" dirty="0">
                <a:solidFill>
                  <a:schemeClr val="bg1">
                    <a:lumMod val="50000"/>
                  </a:schemeClr>
                </a:solidFill>
                <a:latin typeface="Arial" panose="020B0604020202020204" pitchFamily="34" charset="0"/>
                <a:cs typeface="Arial" panose="020B0604020202020204" pitchFamily="34" charset="0"/>
              </a:rPr>
              <a:t>6.1-meter radio telescope previously part of CARMA and BIMA arrays</a:t>
            </a:r>
          </a:p>
          <a:p>
            <a:endParaRPr lang="en-US" sz="1400" i="1" dirty="0">
              <a:solidFill>
                <a:schemeClr val="bg1">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11C1FA6-2C43-E0D0-04D2-4C0DFEB1F723}"/>
              </a:ext>
            </a:extLst>
          </p:cNvPr>
          <p:cNvPicPr>
            <a:picLocks noChangeAspect="1"/>
          </p:cNvPicPr>
          <p:nvPr/>
        </p:nvPicPr>
        <p:blipFill>
          <a:blip r:embed="rId6"/>
          <a:stretch>
            <a:fillRect/>
          </a:stretch>
        </p:blipFill>
        <p:spPr>
          <a:xfrm>
            <a:off x="2564750" y="2041390"/>
            <a:ext cx="7464392" cy="3720059"/>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39FA44DA-AB95-5CFB-537F-59CBE6C3F72B}"/>
              </a:ext>
            </a:extLst>
          </p:cNvPr>
          <p:cNvPicPr>
            <a:picLocks noChangeAspect="1"/>
          </p:cNvPicPr>
          <p:nvPr/>
        </p:nvPicPr>
        <p:blipFill>
          <a:blip r:embed="rId7"/>
          <a:stretch>
            <a:fillRect/>
          </a:stretch>
        </p:blipFill>
        <p:spPr>
          <a:xfrm>
            <a:off x="10206459" y="2179674"/>
            <a:ext cx="1705328" cy="2459093"/>
          </a:xfrm>
          <a:prstGeom prst="rect">
            <a:avLst/>
          </a:prstGeom>
        </p:spPr>
      </p:pic>
      <p:sp>
        <p:nvSpPr>
          <p:cNvPr id="18" name="TextBox 17">
            <a:extLst>
              <a:ext uri="{FF2B5EF4-FFF2-40B4-BE49-F238E27FC236}">
                <a16:creationId xmlns:a16="http://schemas.microsoft.com/office/drawing/2014/main" id="{C96F16CA-2C66-F2FF-1D12-DA2D5FC99A82}"/>
              </a:ext>
            </a:extLst>
          </p:cNvPr>
          <p:cNvSpPr txBox="1"/>
          <p:nvPr/>
        </p:nvSpPr>
        <p:spPr>
          <a:xfrm>
            <a:off x="10089231" y="4807342"/>
            <a:ext cx="1730201" cy="954107"/>
          </a:xfrm>
          <a:prstGeom prst="rect">
            <a:avLst/>
          </a:prstGeom>
          <a:noFill/>
        </p:spPr>
        <p:txBody>
          <a:bodyPr wrap="square">
            <a:spAutoFit/>
          </a:bodyPr>
          <a:lstStyle/>
          <a:p>
            <a:r>
              <a:rPr lang="en-US" sz="1400" i="1" dirty="0">
                <a:solidFill>
                  <a:schemeClr val="bg1">
                    <a:lumMod val="50000"/>
                  </a:schemeClr>
                </a:solidFill>
                <a:latin typeface="Arial" panose="020B0604020202020204" pitchFamily="34" charset="0"/>
                <a:cs typeface="Arial" panose="020B0604020202020204" pitchFamily="34" charset="0"/>
              </a:rPr>
              <a:t>Image: </a:t>
            </a:r>
          </a:p>
          <a:p>
            <a:r>
              <a:rPr lang="en-US" sz="1400" i="1" dirty="0">
                <a:solidFill>
                  <a:schemeClr val="bg1">
                    <a:lumMod val="50000"/>
                  </a:schemeClr>
                </a:solidFill>
                <a:latin typeface="Arial" panose="020B0604020202020204" pitchFamily="34" charset="0"/>
                <a:cs typeface="Arial" panose="020B0604020202020204" pitchFamily="34" charset="0"/>
              </a:rPr>
              <a:t>RRC MountainBrik Raid and Acquisition (MBRA)</a:t>
            </a:r>
          </a:p>
        </p:txBody>
      </p:sp>
    </p:spTree>
    <p:extLst>
      <p:ext uri="{BB962C8B-B14F-4D97-AF65-F5344CB8AC3E}">
        <p14:creationId xmlns:p14="http://schemas.microsoft.com/office/powerpoint/2010/main" val="520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8" y="579236"/>
            <a:ext cx="773834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Preliminary Science Operations</a:t>
            </a:r>
          </a:p>
        </p:txBody>
      </p:sp>
      <p:pic>
        <p:nvPicPr>
          <p:cNvPr id="4" name="Picture 3">
            <a:extLst>
              <a:ext uri="{FF2B5EF4-FFF2-40B4-BE49-F238E27FC236}">
                <a16:creationId xmlns:a16="http://schemas.microsoft.com/office/drawing/2014/main" id="{35159491-F465-EF09-F7F4-9DFE0F073B17}"/>
              </a:ext>
            </a:extLst>
          </p:cNvPr>
          <p:cNvPicPr>
            <a:picLocks noChangeAspect="1"/>
          </p:cNvPicPr>
          <p:nvPr/>
        </p:nvPicPr>
        <p:blipFill rotWithShape="1">
          <a:blip r:embed="rId4"/>
          <a:srcRect t="6146" r="14106"/>
          <a:stretch/>
        </p:blipFill>
        <p:spPr>
          <a:xfrm>
            <a:off x="297552" y="2170094"/>
            <a:ext cx="5243170" cy="3468706"/>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Google Shape;139;p24">
            <a:extLst>
              <a:ext uri="{FF2B5EF4-FFF2-40B4-BE49-F238E27FC236}">
                <a16:creationId xmlns:a16="http://schemas.microsoft.com/office/drawing/2014/main" id="{DF3789DB-8062-AEE0-C2C3-0014A8620DF1}"/>
              </a:ext>
            </a:extLst>
          </p:cNvPr>
          <p:cNvPicPr preferRelativeResize="0"/>
          <p:nvPr/>
        </p:nvPicPr>
        <p:blipFill>
          <a:blip r:embed="rId5">
            <a:alphaModFix/>
          </a:blip>
          <a:stretch>
            <a:fillRect/>
          </a:stretch>
        </p:blipFill>
        <p:spPr>
          <a:xfrm>
            <a:off x="11439712" y="5761449"/>
            <a:ext cx="752288" cy="1060091"/>
          </a:xfrm>
          <a:prstGeom prst="rect">
            <a:avLst/>
          </a:prstGeom>
          <a:solidFill>
            <a:schemeClr val="bg1"/>
          </a:solidFill>
          <a:ln>
            <a:noFill/>
          </a:ln>
        </p:spPr>
      </p:pic>
      <p:sp>
        <p:nvSpPr>
          <p:cNvPr id="11" name="TextBox 10">
            <a:extLst>
              <a:ext uri="{FF2B5EF4-FFF2-40B4-BE49-F238E27FC236}">
                <a16:creationId xmlns:a16="http://schemas.microsoft.com/office/drawing/2014/main" id="{8A9F629F-F163-FBEA-3399-3CF155000EE0}"/>
              </a:ext>
            </a:extLst>
          </p:cNvPr>
          <p:cNvSpPr txBox="1"/>
          <p:nvPr/>
        </p:nvSpPr>
        <p:spPr>
          <a:xfrm>
            <a:off x="494395" y="5761449"/>
            <a:ext cx="4849484" cy="338554"/>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Diagram: </a:t>
            </a:r>
            <a:r>
              <a:rPr lang="en-US" sz="1600" i="1" dirty="0" err="1">
                <a:solidFill>
                  <a:schemeClr val="bg1">
                    <a:lumMod val="50000"/>
                  </a:schemeClr>
                </a:solidFill>
                <a:latin typeface="Arial" panose="020B0604020202020204" pitchFamily="34" charset="0"/>
                <a:cs typeface="Arial" panose="020B0604020202020204" pitchFamily="34" charset="0"/>
              </a:rPr>
              <a:t>CatSat</a:t>
            </a:r>
            <a:r>
              <a:rPr lang="en-US" sz="1600" i="1" dirty="0">
                <a:solidFill>
                  <a:schemeClr val="bg1">
                    <a:lumMod val="50000"/>
                  </a:schemeClr>
                </a:solidFill>
                <a:latin typeface="Arial" panose="020B0604020202020204" pitchFamily="34" charset="0"/>
                <a:cs typeface="Arial" panose="020B0604020202020204" pitchFamily="34" charset="0"/>
              </a:rPr>
              <a:t> Data Flow by Hilly Paige (RRC)</a:t>
            </a:r>
          </a:p>
        </p:txBody>
      </p:sp>
      <p:sp>
        <p:nvSpPr>
          <p:cNvPr id="12" name="TextBox 11">
            <a:extLst>
              <a:ext uri="{FF2B5EF4-FFF2-40B4-BE49-F238E27FC236}">
                <a16:creationId xmlns:a16="http://schemas.microsoft.com/office/drawing/2014/main" id="{6FC40275-8B0A-DEA0-1BE7-D3D8D41F0C2C}"/>
              </a:ext>
            </a:extLst>
          </p:cNvPr>
          <p:cNvSpPr txBox="1"/>
          <p:nvPr/>
        </p:nvSpPr>
        <p:spPr>
          <a:xfrm>
            <a:off x="6966206" y="2313992"/>
            <a:ext cx="184731" cy="461665"/>
          </a:xfrm>
          <a:prstGeom prst="rect">
            <a:avLst/>
          </a:prstGeom>
          <a:noFill/>
        </p:spPr>
        <p:txBody>
          <a:bodyPr wrap="none" rtlCol="0">
            <a:spAutoFit/>
          </a:bodyPr>
          <a:lstStyle/>
          <a:p>
            <a:endParaRPr lang="en-US" sz="2400" dirty="0">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93F77AF0-E2A8-BD06-2F94-09C67E6C08BD}"/>
              </a:ext>
            </a:extLst>
          </p:cNvPr>
          <p:cNvSpPr/>
          <p:nvPr/>
        </p:nvSpPr>
        <p:spPr>
          <a:xfrm>
            <a:off x="5688594" y="3750684"/>
            <a:ext cx="814812" cy="4217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diagram of a data flow&#10;&#10;Description automatically generated">
            <a:extLst>
              <a:ext uri="{FF2B5EF4-FFF2-40B4-BE49-F238E27FC236}">
                <a16:creationId xmlns:a16="http://schemas.microsoft.com/office/drawing/2014/main" id="{A594B75C-AD02-9DE7-C7B5-DDC3B0AD9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7469" y="2653698"/>
            <a:ext cx="4890702" cy="2615764"/>
          </a:xfrm>
          <a:prstGeom prst="rect">
            <a:avLst/>
          </a:prstGeom>
          <a:ln w="12700">
            <a:solidFill>
              <a:schemeClr val="tx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C38DF9F4-4675-A12D-8542-DFFFC50A90BF}"/>
              </a:ext>
            </a:extLst>
          </p:cNvPr>
          <p:cNvSpPr txBox="1"/>
          <p:nvPr/>
        </p:nvSpPr>
        <p:spPr>
          <a:xfrm>
            <a:off x="6769729" y="5438283"/>
            <a:ext cx="5124719" cy="338554"/>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Diagram: </a:t>
            </a:r>
            <a:r>
              <a:rPr lang="en-US" sz="1600" i="1" dirty="0" err="1">
                <a:solidFill>
                  <a:schemeClr val="bg1">
                    <a:lumMod val="50000"/>
                  </a:schemeClr>
                </a:solidFill>
                <a:latin typeface="Arial" panose="020B0604020202020204" pitchFamily="34" charset="0"/>
                <a:cs typeface="Arial" panose="020B0604020202020204" pitchFamily="34" charset="0"/>
              </a:rPr>
              <a:t>ReData</a:t>
            </a:r>
            <a:r>
              <a:rPr lang="en-US" sz="1600" i="1" dirty="0">
                <a:solidFill>
                  <a:schemeClr val="bg1">
                    <a:lumMod val="50000"/>
                  </a:schemeClr>
                </a:solidFill>
                <a:latin typeface="Arial" panose="020B0604020202020204" pitchFamily="34" charset="0"/>
                <a:cs typeface="Arial" panose="020B0604020202020204" pitchFamily="34" charset="0"/>
              </a:rPr>
              <a:t> | Data Cooperative Website (2024) </a:t>
            </a:r>
          </a:p>
        </p:txBody>
      </p:sp>
    </p:spTree>
    <p:extLst>
      <p:ext uri="{BB962C8B-B14F-4D97-AF65-F5344CB8AC3E}">
        <p14:creationId xmlns:p14="http://schemas.microsoft.com/office/powerpoint/2010/main" val="2558708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6;p24">
            <a:extLst>
              <a:ext uri="{FF2B5EF4-FFF2-40B4-BE49-F238E27FC236}">
                <a16:creationId xmlns:a16="http://schemas.microsoft.com/office/drawing/2014/main" id="{58E9B928-9E4E-742C-3B72-4A6BA9FDD98D}"/>
              </a:ext>
            </a:extLst>
          </p:cNvPr>
          <p:cNvPicPr preferRelativeResize="0"/>
          <p:nvPr/>
        </p:nvPicPr>
        <p:blipFill>
          <a:blip r:embed="rId3">
            <a:alphaModFix/>
          </a:blip>
          <a:stretch>
            <a:fillRect/>
          </a:stretch>
        </p:blipFill>
        <p:spPr>
          <a:xfrm>
            <a:off x="188170" y="116243"/>
            <a:ext cx="1137424" cy="1170878"/>
          </a:xfrm>
          <a:prstGeom prst="rect">
            <a:avLst/>
          </a:prstGeom>
          <a:noFill/>
          <a:ln>
            <a:noFill/>
          </a:ln>
        </p:spPr>
      </p:pic>
      <p:cxnSp>
        <p:nvCxnSpPr>
          <p:cNvPr id="8" name="Straight Connector 7">
            <a:extLst>
              <a:ext uri="{FF2B5EF4-FFF2-40B4-BE49-F238E27FC236}">
                <a16:creationId xmlns:a16="http://schemas.microsoft.com/office/drawing/2014/main" id="{FE8BC411-E59A-7A95-63C1-E0E64479E99F}"/>
              </a:ext>
            </a:extLst>
          </p:cNvPr>
          <p:cNvCxnSpPr/>
          <p:nvPr/>
        </p:nvCxnSpPr>
        <p:spPr>
          <a:xfrm>
            <a:off x="1209964" y="1219200"/>
            <a:ext cx="10778836" cy="0"/>
          </a:xfrm>
          <a:prstGeom prst="line">
            <a:avLst/>
          </a:prstGeom>
          <a:ln w="38100">
            <a:solidFill>
              <a:srgbClr val="0C234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BC08EB2-943C-27B5-CAE1-8A850D2638D9}"/>
              </a:ext>
            </a:extLst>
          </p:cNvPr>
          <p:cNvSpPr txBox="1"/>
          <p:nvPr/>
        </p:nvSpPr>
        <p:spPr>
          <a:xfrm>
            <a:off x="1958109" y="579236"/>
            <a:ext cx="827578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Ongoing Work</a:t>
            </a:r>
          </a:p>
        </p:txBody>
      </p:sp>
      <p:pic>
        <p:nvPicPr>
          <p:cNvPr id="2" name="Google Shape;139;p24">
            <a:extLst>
              <a:ext uri="{FF2B5EF4-FFF2-40B4-BE49-F238E27FC236}">
                <a16:creationId xmlns:a16="http://schemas.microsoft.com/office/drawing/2014/main" id="{751D875D-0464-C07F-BEA2-56C39C9A2596}"/>
              </a:ext>
            </a:extLst>
          </p:cNvPr>
          <p:cNvPicPr preferRelativeResize="0"/>
          <p:nvPr/>
        </p:nvPicPr>
        <p:blipFill>
          <a:blip r:embed="rId4">
            <a:alphaModFix/>
          </a:blip>
          <a:stretch>
            <a:fillRect/>
          </a:stretch>
        </p:blipFill>
        <p:spPr>
          <a:xfrm>
            <a:off x="11439712" y="5761449"/>
            <a:ext cx="752288" cy="1060091"/>
          </a:xfrm>
          <a:prstGeom prst="rect">
            <a:avLst/>
          </a:prstGeom>
          <a:solidFill>
            <a:schemeClr val="bg1"/>
          </a:solidFill>
          <a:ln>
            <a:noFill/>
          </a:ln>
        </p:spPr>
      </p:pic>
      <p:sp>
        <p:nvSpPr>
          <p:cNvPr id="4" name="TextBox 3">
            <a:extLst>
              <a:ext uri="{FF2B5EF4-FFF2-40B4-BE49-F238E27FC236}">
                <a16:creationId xmlns:a16="http://schemas.microsoft.com/office/drawing/2014/main" id="{58D8446A-EB2A-62FA-02EA-C414759632A6}"/>
              </a:ext>
            </a:extLst>
          </p:cNvPr>
          <p:cNvSpPr txBox="1"/>
          <p:nvPr/>
        </p:nvSpPr>
        <p:spPr>
          <a:xfrm>
            <a:off x="657224" y="1595187"/>
            <a:ext cx="6753226" cy="5047536"/>
          </a:xfrm>
          <a:prstGeom prst="rect">
            <a:avLst/>
          </a:prstGeom>
          <a:noFill/>
        </p:spPr>
        <p:txBody>
          <a:bodyPr wrap="square" rtlCol="0">
            <a:spAutoFit/>
          </a:bodyPr>
          <a:lstStyle/>
          <a:p>
            <a:pPr marL="285750" indent="-285750">
              <a:buFont typeface="Arial" panose="020B0604020202020204" pitchFamily="34" charset="0"/>
              <a:buChar char="•"/>
            </a:pPr>
            <a:r>
              <a:rPr lang="en-US" sz="2300" b="1" i="1" dirty="0">
                <a:latin typeface="Arial" panose="020B0604020202020204" pitchFamily="34" charset="0"/>
                <a:cs typeface="Arial" panose="020B0604020202020204" pitchFamily="34" charset="0"/>
              </a:rPr>
              <a:t>Continuing to train students for operations.</a:t>
            </a:r>
          </a:p>
          <a:p>
            <a:pPr marL="800100" lvl="1" indent="-342900">
              <a:buFont typeface="Courier New" panose="02070309020205020404" pitchFamily="49" charset="0"/>
              <a:buChar char="o"/>
            </a:pPr>
            <a:r>
              <a:rPr lang="en-US" sz="2300" dirty="0">
                <a:latin typeface="Arial" panose="020B0604020202020204" pitchFamily="34" charset="0"/>
                <a:cs typeface="Arial" panose="020B0604020202020204" pitchFamily="34" charset="0"/>
              </a:rPr>
              <a:t>Transitioning from in-person to remote operations.</a:t>
            </a:r>
          </a:p>
          <a:p>
            <a:pPr marL="800100" lvl="1" indent="-342900">
              <a:buFont typeface="Courier New" panose="02070309020205020404" pitchFamily="49" charset="0"/>
              <a:buChar char="o"/>
            </a:pPr>
            <a:r>
              <a:rPr lang="en-US" sz="2300" dirty="0">
                <a:latin typeface="Arial" panose="020B0604020202020204" pitchFamily="34" charset="0"/>
                <a:cs typeface="Arial" panose="020B0604020202020204" pitchFamily="34" charset="0"/>
              </a:rPr>
              <a:t>Learning how to process and publish data to </a:t>
            </a:r>
            <a:r>
              <a:rPr lang="en-US" sz="2300" dirty="0" err="1">
                <a:latin typeface="Arial" panose="020B0604020202020204" pitchFamily="34" charset="0"/>
                <a:cs typeface="Arial" panose="020B0604020202020204" pitchFamily="34" charset="0"/>
              </a:rPr>
              <a:t>ReData</a:t>
            </a:r>
            <a:r>
              <a:rPr lang="en-US" sz="23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300" b="1" i="1" dirty="0">
                <a:latin typeface="Arial" panose="020B0604020202020204" pitchFamily="34" charset="0"/>
                <a:cs typeface="Arial" panose="020B0604020202020204" pitchFamily="34" charset="0"/>
              </a:rPr>
              <a:t>Finalizing UHF and X-band ground stations.</a:t>
            </a:r>
          </a:p>
          <a:p>
            <a:pPr marL="800100" lvl="1" indent="-342900">
              <a:buFont typeface="Courier New" panose="02070309020205020404" pitchFamily="49" charset="0"/>
              <a:buChar char="o"/>
            </a:pPr>
            <a:r>
              <a:rPr lang="en-US" sz="2300" dirty="0">
                <a:latin typeface="Arial" panose="020B0604020202020204" pitchFamily="34" charset="0"/>
                <a:cs typeface="Arial" panose="020B0604020202020204" pitchFamily="34" charset="0"/>
              </a:rPr>
              <a:t>Finish tests and the control room setup at the ARB.</a:t>
            </a:r>
          </a:p>
          <a:p>
            <a:pPr marL="800100" lvl="1" indent="-342900">
              <a:buFont typeface="Courier New" panose="02070309020205020404" pitchFamily="49" charset="0"/>
              <a:buChar char="o"/>
            </a:pPr>
            <a:r>
              <a:rPr lang="en-US" sz="2300" dirty="0">
                <a:latin typeface="Arial" panose="020B0604020202020204" pitchFamily="34" charset="0"/>
                <a:cs typeface="Arial" panose="020B0604020202020204" pitchFamily="34" charset="0"/>
              </a:rPr>
              <a:t>Finishing Biosphere 2 maintenance and set-up. </a:t>
            </a:r>
          </a:p>
          <a:p>
            <a:pPr marL="800100" lvl="1" indent="-342900">
              <a:buFont typeface="Courier New" panose="02070309020205020404" pitchFamily="49" charset="0"/>
              <a:buChar char="o"/>
            </a:pPr>
            <a:r>
              <a:rPr lang="en-US" sz="2300" dirty="0">
                <a:latin typeface="Arial" panose="020B0604020202020204" pitchFamily="34" charset="0"/>
                <a:cs typeface="Arial" panose="020B0604020202020204" pitchFamily="34" charset="0"/>
              </a:rPr>
              <a:t>Continuing coordination meetings between RRC/UA.</a:t>
            </a:r>
          </a:p>
          <a:p>
            <a:pPr marL="285750" indent="-285750">
              <a:buFont typeface="Arial" panose="020B0604020202020204" pitchFamily="34" charset="0"/>
              <a:buChar char="•"/>
            </a:pPr>
            <a:r>
              <a:rPr lang="en-US" sz="2300" b="1" i="1" dirty="0">
                <a:latin typeface="Arial" panose="020B0604020202020204" pitchFamily="34" charset="0"/>
                <a:cs typeface="Arial" panose="020B0604020202020204" pitchFamily="34" charset="0"/>
              </a:rPr>
              <a:t>Providing educational opportunities </a:t>
            </a:r>
            <a:r>
              <a:rPr lang="en-US" sz="2300" dirty="0">
                <a:latin typeface="Arial" panose="020B0604020202020204" pitchFamily="34" charset="0"/>
                <a:cs typeface="Arial" panose="020B0604020202020204" pitchFamily="34" charset="0"/>
              </a:rPr>
              <a:t>for the team and the community.</a:t>
            </a:r>
          </a:p>
        </p:txBody>
      </p:sp>
      <p:pic>
        <p:nvPicPr>
          <p:cNvPr id="5" name="Picture 4" descr="A group of girls taking a selfie&#10;&#10;Description automatically generated">
            <a:extLst>
              <a:ext uri="{FF2B5EF4-FFF2-40B4-BE49-F238E27FC236}">
                <a16:creationId xmlns:a16="http://schemas.microsoft.com/office/drawing/2014/main" id="{BA4E864E-5444-009E-AAB5-2D7F16755666}"/>
              </a:ext>
            </a:extLst>
          </p:cNvPr>
          <p:cNvPicPr>
            <a:picLocks noChangeAspect="1"/>
          </p:cNvPicPr>
          <p:nvPr/>
        </p:nvPicPr>
        <p:blipFill rotWithShape="1">
          <a:blip r:embed="rId5">
            <a:extLst>
              <a:ext uri="{28A0092B-C50C-407E-A947-70E740481C1C}">
                <a14:useLocalDpi xmlns:a14="http://schemas.microsoft.com/office/drawing/2010/main" val="0"/>
              </a:ext>
            </a:extLst>
          </a:blip>
          <a:srcRect l="12382" t="14326" r="13516"/>
          <a:stretch/>
        </p:blipFill>
        <p:spPr>
          <a:xfrm>
            <a:off x="7620001" y="2244203"/>
            <a:ext cx="3914775" cy="3394597"/>
          </a:xfrm>
          <a:prstGeom prst="rect">
            <a:avLst/>
          </a:prstGeom>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0A46A3C-A85C-5436-9825-A3AD896E53C7}"/>
              </a:ext>
            </a:extLst>
          </p:cNvPr>
          <p:cNvSpPr txBox="1"/>
          <p:nvPr/>
        </p:nvSpPr>
        <p:spPr>
          <a:xfrm>
            <a:off x="7684129" y="5761449"/>
            <a:ext cx="3755583" cy="584775"/>
          </a:xfrm>
          <a:prstGeom prst="rect">
            <a:avLst/>
          </a:prstGeom>
          <a:noFill/>
        </p:spPr>
        <p:txBody>
          <a:bodyPr wrap="square">
            <a:spAutoFit/>
          </a:bodyPr>
          <a:lstStyle/>
          <a:p>
            <a:r>
              <a:rPr lang="en-US" sz="1600" i="1" dirty="0">
                <a:solidFill>
                  <a:schemeClr val="bg1">
                    <a:lumMod val="50000"/>
                  </a:schemeClr>
                </a:solidFill>
                <a:latin typeface="Arial" panose="020B0604020202020204" pitchFamily="34" charset="0"/>
                <a:cs typeface="Arial" panose="020B0604020202020204" pitchFamily="34" charset="0"/>
              </a:rPr>
              <a:t>Image: Training at Tech Park for X-band operations</a:t>
            </a:r>
          </a:p>
        </p:txBody>
      </p:sp>
    </p:spTree>
    <p:extLst>
      <p:ext uri="{BB962C8B-B14F-4D97-AF65-F5344CB8AC3E}">
        <p14:creationId xmlns:p14="http://schemas.microsoft.com/office/powerpoint/2010/main" val="3334966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694</TotalTime>
  <Words>2461</Words>
  <Application>Microsoft Office PowerPoint</Application>
  <PresentationFormat>Widescreen</PresentationFormat>
  <Paragraphs>191</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Aptos Display</vt:lpstr>
      <vt:lpstr>Arial</vt:lpstr>
      <vt:lpstr>Courier New</vt:lpstr>
      <vt:lpstr>proxima-nova</vt:lpstr>
      <vt:lpstr>Roboto</vt:lpstr>
      <vt:lpstr>Söhne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Li</dc:creator>
  <cp:lastModifiedBy>Michelle A. Coe</cp:lastModifiedBy>
  <cp:revision>10</cp:revision>
  <dcterms:created xsi:type="dcterms:W3CDTF">2024-03-28T02:53:41Z</dcterms:created>
  <dcterms:modified xsi:type="dcterms:W3CDTF">2024-04-09T22:15:50Z</dcterms:modified>
</cp:coreProperties>
</file>